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F49B"/>
    <a:srgbClr val="24A8B6"/>
    <a:srgbClr val="4C95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267CBE-CF31-4B40-811F-6EA801A1A9BF}" v="3" dt="2022-12-08T17:46:42.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C485-4858-BD10-7315-4B476EEA6A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68EA41-3EA9-B221-F33B-BB2BB23B3F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683917-BB19-7C77-F25F-ED8801CAF11D}"/>
              </a:ext>
            </a:extLst>
          </p:cNvPr>
          <p:cNvSpPr>
            <a:spLocks noGrp="1"/>
          </p:cNvSpPr>
          <p:nvPr>
            <p:ph type="dt" sz="half" idx="10"/>
          </p:nvPr>
        </p:nvSpPr>
        <p:spPr/>
        <p:txBody>
          <a:bodyPr/>
          <a:lstStyle/>
          <a:p>
            <a:fld id="{CAA6EB99-90C0-4DDF-8835-7FAC494F1D71}" type="datetimeFigureOut">
              <a:rPr lang="en-IN" smtClean="0"/>
              <a:t>06-01-2023</a:t>
            </a:fld>
            <a:endParaRPr lang="en-IN"/>
          </a:p>
        </p:txBody>
      </p:sp>
      <p:sp>
        <p:nvSpPr>
          <p:cNvPr id="5" name="Footer Placeholder 4">
            <a:extLst>
              <a:ext uri="{FF2B5EF4-FFF2-40B4-BE49-F238E27FC236}">
                <a16:creationId xmlns:a16="http://schemas.microsoft.com/office/drawing/2014/main" id="{6302B56F-3D69-91DB-9FEF-9EB76B54F4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CF33ED-A346-6F7F-07FF-4719A7B347D5}"/>
              </a:ext>
            </a:extLst>
          </p:cNvPr>
          <p:cNvSpPr>
            <a:spLocks noGrp="1"/>
          </p:cNvSpPr>
          <p:nvPr>
            <p:ph type="sldNum" sz="quarter" idx="12"/>
          </p:nvPr>
        </p:nvSpPr>
        <p:spPr/>
        <p:txBody>
          <a:bodyPr/>
          <a:lstStyle/>
          <a:p>
            <a:fld id="{935360A1-1893-4E17-B751-766D11A46541}" type="slidenum">
              <a:rPr lang="en-IN" smtClean="0"/>
              <a:t>‹#›</a:t>
            </a:fld>
            <a:endParaRPr lang="en-IN"/>
          </a:p>
        </p:txBody>
      </p:sp>
    </p:spTree>
    <p:extLst>
      <p:ext uri="{BB962C8B-B14F-4D97-AF65-F5344CB8AC3E}">
        <p14:creationId xmlns:p14="http://schemas.microsoft.com/office/powerpoint/2010/main" val="1641392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BC80-5C64-B6F5-96B4-6B2256A001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21B593-07F8-5244-D170-D147052A03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DE1C2A-2E31-A9B9-6E1D-E8374EA7D735}"/>
              </a:ext>
            </a:extLst>
          </p:cNvPr>
          <p:cNvSpPr>
            <a:spLocks noGrp="1"/>
          </p:cNvSpPr>
          <p:nvPr>
            <p:ph type="dt" sz="half" idx="10"/>
          </p:nvPr>
        </p:nvSpPr>
        <p:spPr/>
        <p:txBody>
          <a:bodyPr/>
          <a:lstStyle/>
          <a:p>
            <a:fld id="{CAA6EB99-90C0-4DDF-8835-7FAC494F1D71}" type="datetimeFigureOut">
              <a:rPr lang="en-IN" smtClean="0"/>
              <a:t>06-01-2023</a:t>
            </a:fld>
            <a:endParaRPr lang="en-IN"/>
          </a:p>
        </p:txBody>
      </p:sp>
      <p:sp>
        <p:nvSpPr>
          <p:cNvPr id="5" name="Footer Placeholder 4">
            <a:extLst>
              <a:ext uri="{FF2B5EF4-FFF2-40B4-BE49-F238E27FC236}">
                <a16:creationId xmlns:a16="http://schemas.microsoft.com/office/drawing/2014/main" id="{881495AD-B1FB-C4C3-AB0E-F0AF60721A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FB3607-0A6A-D291-C9D3-E744263822EC}"/>
              </a:ext>
            </a:extLst>
          </p:cNvPr>
          <p:cNvSpPr>
            <a:spLocks noGrp="1"/>
          </p:cNvSpPr>
          <p:nvPr>
            <p:ph type="sldNum" sz="quarter" idx="12"/>
          </p:nvPr>
        </p:nvSpPr>
        <p:spPr/>
        <p:txBody>
          <a:bodyPr/>
          <a:lstStyle/>
          <a:p>
            <a:fld id="{935360A1-1893-4E17-B751-766D11A46541}" type="slidenum">
              <a:rPr lang="en-IN" smtClean="0"/>
              <a:t>‹#›</a:t>
            </a:fld>
            <a:endParaRPr lang="en-IN"/>
          </a:p>
        </p:txBody>
      </p:sp>
    </p:spTree>
    <p:extLst>
      <p:ext uri="{BB962C8B-B14F-4D97-AF65-F5344CB8AC3E}">
        <p14:creationId xmlns:p14="http://schemas.microsoft.com/office/powerpoint/2010/main" val="3899158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898C6D-7260-6718-58AA-C1DA3E9C50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6752AF-CDE4-C470-04BA-28E1DD515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722E25-4089-A507-ABD8-7D16FCFC7422}"/>
              </a:ext>
            </a:extLst>
          </p:cNvPr>
          <p:cNvSpPr>
            <a:spLocks noGrp="1"/>
          </p:cNvSpPr>
          <p:nvPr>
            <p:ph type="dt" sz="half" idx="10"/>
          </p:nvPr>
        </p:nvSpPr>
        <p:spPr/>
        <p:txBody>
          <a:bodyPr/>
          <a:lstStyle/>
          <a:p>
            <a:fld id="{CAA6EB99-90C0-4DDF-8835-7FAC494F1D71}" type="datetimeFigureOut">
              <a:rPr lang="en-IN" smtClean="0"/>
              <a:t>06-01-2023</a:t>
            </a:fld>
            <a:endParaRPr lang="en-IN"/>
          </a:p>
        </p:txBody>
      </p:sp>
      <p:sp>
        <p:nvSpPr>
          <p:cNvPr id="5" name="Footer Placeholder 4">
            <a:extLst>
              <a:ext uri="{FF2B5EF4-FFF2-40B4-BE49-F238E27FC236}">
                <a16:creationId xmlns:a16="http://schemas.microsoft.com/office/drawing/2014/main" id="{1CFD8645-3C5D-5603-438E-166974B8AE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F0460A-BFAF-46CB-0BE8-4B3135CDD046}"/>
              </a:ext>
            </a:extLst>
          </p:cNvPr>
          <p:cNvSpPr>
            <a:spLocks noGrp="1"/>
          </p:cNvSpPr>
          <p:nvPr>
            <p:ph type="sldNum" sz="quarter" idx="12"/>
          </p:nvPr>
        </p:nvSpPr>
        <p:spPr/>
        <p:txBody>
          <a:bodyPr/>
          <a:lstStyle/>
          <a:p>
            <a:fld id="{935360A1-1893-4E17-B751-766D11A46541}" type="slidenum">
              <a:rPr lang="en-IN" smtClean="0"/>
              <a:t>‹#›</a:t>
            </a:fld>
            <a:endParaRPr lang="en-IN"/>
          </a:p>
        </p:txBody>
      </p:sp>
    </p:spTree>
    <p:extLst>
      <p:ext uri="{BB962C8B-B14F-4D97-AF65-F5344CB8AC3E}">
        <p14:creationId xmlns:p14="http://schemas.microsoft.com/office/powerpoint/2010/main" val="4255552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178C-575E-B7A8-F07F-11908606F3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EEE467-7CF0-693A-952C-CE3B41A36A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A402EC-8C9C-DE6F-B146-6FA65C5A7E6F}"/>
              </a:ext>
            </a:extLst>
          </p:cNvPr>
          <p:cNvSpPr>
            <a:spLocks noGrp="1"/>
          </p:cNvSpPr>
          <p:nvPr>
            <p:ph type="dt" sz="half" idx="10"/>
          </p:nvPr>
        </p:nvSpPr>
        <p:spPr/>
        <p:txBody>
          <a:bodyPr/>
          <a:lstStyle/>
          <a:p>
            <a:fld id="{CAA6EB99-90C0-4DDF-8835-7FAC494F1D71}" type="datetimeFigureOut">
              <a:rPr lang="en-IN" smtClean="0"/>
              <a:t>06-01-2023</a:t>
            </a:fld>
            <a:endParaRPr lang="en-IN"/>
          </a:p>
        </p:txBody>
      </p:sp>
      <p:sp>
        <p:nvSpPr>
          <p:cNvPr id="5" name="Footer Placeholder 4">
            <a:extLst>
              <a:ext uri="{FF2B5EF4-FFF2-40B4-BE49-F238E27FC236}">
                <a16:creationId xmlns:a16="http://schemas.microsoft.com/office/drawing/2014/main" id="{1F04B9DC-B373-1131-C868-4811683FE3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402D10-0125-17BB-9A78-1F25CAF6C00F}"/>
              </a:ext>
            </a:extLst>
          </p:cNvPr>
          <p:cNvSpPr>
            <a:spLocks noGrp="1"/>
          </p:cNvSpPr>
          <p:nvPr>
            <p:ph type="sldNum" sz="quarter" idx="12"/>
          </p:nvPr>
        </p:nvSpPr>
        <p:spPr/>
        <p:txBody>
          <a:bodyPr/>
          <a:lstStyle/>
          <a:p>
            <a:fld id="{935360A1-1893-4E17-B751-766D11A46541}" type="slidenum">
              <a:rPr lang="en-IN" smtClean="0"/>
              <a:t>‹#›</a:t>
            </a:fld>
            <a:endParaRPr lang="en-IN"/>
          </a:p>
        </p:txBody>
      </p:sp>
    </p:spTree>
    <p:extLst>
      <p:ext uri="{BB962C8B-B14F-4D97-AF65-F5344CB8AC3E}">
        <p14:creationId xmlns:p14="http://schemas.microsoft.com/office/powerpoint/2010/main" val="331285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7257-8608-9408-45C7-433D9C610A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F5034A-A865-3BAF-B25C-144B2642E1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C3374F-753B-F5E3-D9B3-CA47728AF468}"/>
              </a:ext>
            </a:extLst>
          </p:cNvPr>
          <p:cNvSpPr>
            <a:spLocks noGrp="1"/>
          </p:cNvSpPr>
          <p:nvPr>
            <p:ph type="dt" sz="half" idx="10"/>
          </p:nvPr>
        </p:nvSpPr>
        <p:spPr/>
        <p:txBody>
          <a:bodyPr/>
          <a:lstStyle/>
          <a:p>
            <a:fld id="{CAA6EB99-90C0-4DDF-8835-7FAC494F1D71}" type="datetimeFigureOut">
              <a:rPr lang="en-IN" smtClean="0"/>
              <a:t>06-01-2023</a:t>
            </a:fld>
            <a:endParaRPr lang="en-IN"/>
          </a:p>
        </p:txBody>
      </p:sp>
      <p:sp>
        <p:nvSpPr>
          <p:cNvPr id="5" name="Footer Placeholder 4">
            <a:extLst>
              <a:ext uri="{FF2B5EF4-FFF2-40B4-BE49-F238E27FC236}">
                <a16:creationId xmlns:a16="http://schemas.microsoft.com/office/drawing/2014/main" id="{7FA64C31-4D8A-E625-112C-3131383B87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2DBB38-90B2-C4E1-2AF5-1E8F310344B2}"/>
              </a:ext>
            </a:extLst>
          </p:cNvPr>
          <p:cNvSpPr>
            <a:spLocks noGrp="1"/>
          </p:cNvSpPr>
          <p:nvPr>
            <p:ph type="sldNum" sz="quarter" idx="12"/>
          </p:nvPr>
        </p:nvSpPr>
        <p:spPr/>
        <p:txBody>
          <a:bodyPr/>
          <a:lstStyle/>
          <a:p>
            <a:fld id="{935360A1-1893-4E17-B751-766D11A46541}" type="slidenum">
              <a:rPr lang="en-IN" smtClean="0"/>
              <a:t>‹#›</a:t>
            </a:fld>
            <a:endParaRPr lang="en-IN"/>
          </a:p>
        </p:txBody>
      </p:sp>
    </p:spTree>
    <p:extLst>
      <p:ext uri="{BB962C8B-B14F-4D97-AF65-F5344CB8AC3E}">
        <p14:creationId xmlns:p14="http://schemas.microsoft.com/office/powerpoint/2010/main" val="3391636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5F1-7140-5C7B-9182-07431B1457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8B9932-7A97-F7C6-EC76-462B6A7C31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249492-B7C4-E35F-E292-9EAC10BAF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512AE8-0475-E678-0C9B-D9FC3658BD7A}"/>
              </a:ext>
            </a:extLst>
          </p:cNvPr>
          <p:cNvSpPr>
            <a:spLocks noGrp="1"/>
          </p:cNvSpPr>
          <p:nvPr>
            <p:ph type="dt" sz="half" idx="10"/>
          </p:nvPr>
        </p:nvSpPr>
        <p:spPr/>
        <p:txBody>
          <a:bodyPr/>
          <a:lstStyle/>
          <a:p>
            <a:fld id="{CAA6EB99-90C0-4DDF-8835-7FAC494F1D71}" type="datetimeFigureOut">
              <a:rPr lang="en-IN" smtClean="0"/>
              <a:t>06-01-2023</a:t>
            </a:fld>
            <a:endParaRPr lang="en-IN"/>
          </a:p>
        </p:txBody>
      </p:sp>
      <p:sp>
        <p:nvSpPr>
          <p:cNvPr id="6" name="Footer Placeholder 5">
            <a:extLst>
              <a:ext uri="{FF2B5EF4-FFF2-40B4-BE49-F238E27FC236}">
                <a16:creationId xmlns:a16="http://schemas.microsoft.com/office/drawing/2014/main" id="{4E2BB78C-16F7-CCB7-AC43-913BCFA977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470185-4F70-D1E1-7FF2-CF0DC0244DD8}"/>
              </a:ext>
            </a:extLst>
          </p:cNvPr>
          <p:cNvSpPr>
            <a:spLocks noGrp="1"/>
          </p:cNvSpPr>
          <p:nvPr>
            <p:ph type="sldNum" sz="quarter" idx="12"/>
          </p:nvPr>
        </p:nvSpPr>
        <p:spPr/>
        <p:txBody>
          <a:bodyPr/>
          <a:lstStyle/>
          <a:p>
            <a:fld id="{935360A1-1893-4E17-B751-766D11A46541}" type="slidenum">
              <a:rPr lang="en-IN" smtClean="0"/>
              <a:t>‹#›</a:t>
            </a:fld>
            <a:endParaRPr lang="en-IN"/>
          </a:p>
        </p:txBody>
      </p:sp>
    </p:spTree>
    <p:extLst>
      <p:ext uri="{BB962C8B-B14F-4D97-AF65-F5344CB8AC3E}">
        <p14:creationId xmlns:p14="http://schemas.microsoft.com/office/powerpoint/2010/main" val="485842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BE4D-0D18-0D7B-CB20-CA17042FFD7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F1804F-99F0-5E15-51FB-61186B9FE7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D00E0E-4446-760B-7BF7-15D7D6D3FB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56AD99A-5CF9-37AE-874A-DBD7A41AE6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94FFAE-B777-CABE-8794-055829E424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449977-80B0-C99A-A2FB-C91668774484}"/>
              </a:ext>
            </a:extLst>
          </p:cNvPr>
          <p:cNvSpPr>
            <a:spLocks noGrp="1"/>
          </p:cNvSpPr>
          <p:nvPr>
            <p:ph type="dt" sz="half" idx="10"/>
          </p:nvPr>
        </p:nvSpPr>
        <p:spPr/>
        <p:txBody>
          <a:bodyPr/>
          <a:lstStyle/>
          <a:p>
            <a:fld id="{CAA6EB99-90C0-4DDF-8835-7FAC494F1D71}" type="datetimeFigureOut">
              <a:rPr lang="en-IN" smtClean="0"/>
              <a:t>06-01-2023</a:t>
            </a:fld>
            <a:endParaRPr lang="en-IN"/>
          </a:p>
        </p:txBody>
      </p:sp>
      <p:sp>
        <p:nvSpPr>
          <p:cNvPr id="8" name="Footer Placeholder 7">
            <a:extLst>
              <a:ext uri="{FF2B5EF4-FFF2-40B4-BE49-F238E27FC236}">
                <a16:creationId xmlns:a16="http://schemas.microsoft.com/office/drawing/2014/main" id="{D6DC9BEF-7D15-1BAC-CFFD-6023612EDA0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BF129C0-4741-0E15-09B2-B7423F6D7E6A}"/>
              </a:ext>
            </a:extLst>
          </p:cNvPr>
          <p:cNvSpPr>
            <a:spLocks noGrp="1"/>
          </p:cNvSpPr>
          <p:nvPr>
            <p:ph type="sldNum" sz="quarter" idx="12"/>
          </p:nvPr>
        </p:nvSpPr>
        <p:spPr/>
        <p:txBody>
          <a:bodyPr/>
          <a:lstStyle/>
          <a:p>
            <a:fld id="{935360A1-1893-4E17-B751-766D11A46541}" type="slidenum">
              <a:rPr lang="en-IN" smtClean="0"/>
              <a:t>‹#›</a:t>
            </a:fld>
            <a:endParaRPr lang="en-IN"/>
          </a:p>
        </p:txBody>
      </p:sp>
    </p:spTree>
    <p:extLst>
      <p:ext uri="{BB962C8B-B14F-4D97-AF65-F5344CB8AC3E}">
        <p14:creationId xmlns:p14="http://schemas.microsoft.com/office/powerpoint/2010/main" val="106016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257A-9A48-C391-4DCC-4AA2EC1E10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3A00E8-3698-2072-74DA-E909A3A90D78}"/>
              </a:ext>
            </a:extLst>
          </p:cNvPr>
          <p:cNvSpPr>
            <a:spLocks noGrp="1"/>
          </p:cNvSpPr>
          <p:nvPr>
            <p:ph type="dt" sz="half" idx="10"/>
          </p:nvPr>
        </p:nvSpPr>
        <p:spPr/>
        <p:txBody>
          <a:bodyPr/>
          <a:lstStyle/>
          <a:p>
            <a:fld id="{CAA6EB99-90C0-4DDF-8835-7FAC494F1D71}" type="datetimeFigureOut">
              <a:rPr lang="en-IN" smtClean="0"/>
              <a:t>06-01-2023</a:t>
            </a:fld>
            <a:endParaRPr lang="en-IN"/>
          </a:p>
        </p:txBody>
      </p:sp>
      <p:sp>
        <p:nvSpPr>
          <p:cNvPr id="4" name="Footer Placeholder 3">
            <a:extLst>
              <a:ext uri="{FF2B5EF4-FFF2-40B4-BE49-F238E27FC236}">
                <a16:creationId xmlns:a16="http://schemas.microsoft.com/office/drawing/2014/main" id="{B1DBA1FF-32F7-6DE3-8F0C-B4852DCEDD2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D02B2A8-4113-4CD2-51E5-42D56A26F3CE}"/>
              </a:ext>
            </a:extLst>
          </p:cNvPr>
          <p:cNvSpPr>
            <a:spLocks noGrp="1"/>
          </p:cNvSpPr>
          <p:nvPr>
            <p:ph type="sldNum" sz="quarter" idx="12"/>
          </p:nvPr>
        </p:nvSpPr>
        <p:spPr/>
        <p:txBody>
          <a:bodyPr/>
          <a:lstStyle/>
          <a:p>
            <a:fld id="{935360A1-1893-4E17-B751-766D11A46541}" type="slidenum">
              <a:rPr lang="en-IN" smtClean="0"/>
              <a:t>‹#›</a:t>
            </a:fld>
            <a:endParaRPr lang="en-IN"/>
          </a:p>
        </p:txBody>
      </p:sp>
    </p:spTree>
    <p:extLst>
      <p:ext uri="{BB962C8B-B14F-4D97-AF65-F5344CB8AC3E}">
        <p14:creationId xmlns:p14="http://schemas.microsoft.com/office/powerpoint/2010/main" val="3363480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5334E2-0202-DC56-432D-CE5ACB6B7881}"/>
              </a:ext>
            </a:extLst>
          </p:cNvPr>
          <p:cNvSpPr>
            <a:spLocks noGrp="1"/>
          </p:cNvSpPr>
          <p:nvPr>
            <p:ph type="dt" sz="half" idx="10"/>
          </p:nvPr>
        </p:nvSpPr>
        <p:spPr/>
        <p:txBody>
          <a:bodyPr/>
          <a:lstStyle/>
          <a:p>
            <a:fld id="{CAA6EB99-90C0-4DDF-8835-7FAC494F1D71}" type="datetimeFigureOut">
              <a:rPr lang="en-IN" smtClean="0"/>
              <a:t>06-01-2023</a:t>
            </a:fld>
            <a:endParaRPr lang="en-IN"/>
          </a:p>
        </p:txBody>
      </p:sp>
      <p:sp>
        <p:nvSpPr>
          <p:cNvPr id="3" name="Footer Placeholder 2">
            <a:extLst>
              <a:ext uri="{FF2B5EF4-FFF2-40B4-BE49-F238E27FC236}">
                <a16:creationId xmlns:a16="http://schemas.microsoft.com/office/drawing/2014/main" id="{D42C9619-40E2-A9D8-96A4-5992CAAA9D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9F48B34-59D3-A969-7C5E-596B412D64D4}"/>
              </a:ext>
            </a:extLst>
          </p:cNvPr>
          <p:cNvSpPr>
            <a:spLocks noGrp="1"/>
          </p:cNvSpPr>
          <p:nvPr>
            <p:ph type="sldNum" sz="quarter" idx="12"/>
          </p:nvPr>
        </p:nvSpPr>
        <p:spPr/>
        <p:txBody>
          <a:bodyPr/>
          <a:lstStyle/>
          <a:p>
            <a:fld id="{935360A1-1893-4E17-B751-766D11A46541}" type="slidenum">
              <a:rPr lang="en-IN" smtClean="0"/>
              <a:t>‹#›</a:t>
            </a:fld>
            <a:endParaRPr lang="en-IN"/>
          </a:p>
        </p:txBody>
      </p:sp>
    </p:spTree>
    <p:extLst>
      <p:ext uri="{BB962C8B-B14F-4D97-AF65-F5344CB8AC3E}">
        <p14:creationId xmlns:p14="http://schemas.microsoft.com/office/powerpoint/2010/main" val="3762047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0C0A-3DB7-CBBF-7695-D9731B4AA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CC0277-E65A-551C-BC66-5505111A6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9D5973-3F05-ED1D-9508-86F0392944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E2344C-5B6A-D309-0069-B2C929E5DAA0}"/>
              </a:ext>
            </a:extLst>
          </p:cNvPr>
          <p:cNvSpPr>
            <a:spLocks noGrp="1"/>
          </p:cNvSpPr>
          <p:nvPr>
            <p:ph type="dt" sz="half" idx="10"/>
          </p:nvPr>
        </p:nvSpPr>
        <p:spPr/>
        <p:txBody>
          <a:bodyPr/>
          <a:lstStyle/>
          <a:p>
            <a:fld id="{CAA6EB99-90C0-4DDF-8835-7FAC494F1D71}" type="datetimeFigureOut">
              <a:rPr lang="en-IN" smtClean="0"/>
              <a:t>06-01-2023</a:t>
            </a:fld>
            <a:endParaRPr lang="en-IN"/>
          </a:p>
        </p:txBody>
      </p:sp>
      <p:sp>
        <p:nvSpPr>
          <p:cNvPr id="6" name="Footer Placeholder 5">
            <a:extLst>
              <a:ext uri="{FF2B5EF4-FFF2-40B4-BE49-F238E27FC236}">
                <a16:creationId xmlns:a16="http://schemas.microsoft.com/office/drawing/2014/main" id="{4FF19FC1-67C1-6270-EB51-3441D47666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1431E0-BCB4-FB79-A5CD-5088FA31A197}"/>
              </a:ext>
            </a:extLst>
          </p:cNvPr>
          <p:cNvSpPr>
            <a:spLocks noGrp="1"/>
          </p:cNvSpPr>
          <p:nvPr>
            <p:ph type="sldNum" sz="quarter" idx="12"/>
          </p:nvPr>
        </p:nvSpPr>
        <p:spPr/>
        <p:txBody>
          <a:bodyPr/>
          <a:lstStyle/>
          <a:p>
            <a:fld id="{935360A1-1893-4E17-B751-766D11A46541}" type="slidenum">
              <a:rPr lang="en-IN" smtClean="0"/>
              <a:t>‹#›</a:t>
            </a:fld>
            <a:endParaRPr lang="en-IN"/>
          </a:p>
        </p:txBody>
      </p:sp>
    </p:spTree>
    <p:extLst>
      <p:ext uri="{BB962C8B-B14F-4D97-AF65-F5344CB8AC3E}">
        <p14:creationId xmlns:p14="http://schemas.microsoft.com/office/powerpoint/2010/main" val="278964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FAB8-87DE-0B54-BC90-ADD0AA997B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EFCDE8-97FD-B2C8-E34A-0F51293907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EF8EF7-38A0-9C56-539E-17F9C014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029BA-918E-6CBB-09F3-CF03B9C17CB4}"/>
              </a:ext>
            </a:extLst>
          </p:cNvPr>
          <p:cNvSpPr>
            <a:spLocks noGrp="1"/>
          </p:cNvSpPr>
          <p:nvPr>
            <p:ph type="dt" sz="half" idx="10"/>
          </p:nvPr>
        </p:nvSpPr>
        <p:spPr/>
        <p:txBody>
          <a:bodyPr/>
          <a:lstStyle/>
          <a:p>
            <a:fld id="{CAA6EB99-90C0-4DDF-8835-7FAC494F1D71}" type="datetimeFigureOut">
              <a:rPr lang="en-IN" smtClean="0"/>
              <a:t>06-01-2023</a:t>
            </a:fld>
            <a:endParaRPr lang="en-IN"/>
          </a:p>
        </p:txBody>
      </p:sp>
      <p:sp>
        <p:nvSpPr>
          <p:cNvPr id="6" name="Footer Placeholder 5">
            <a:extLst>
              <a:ext uri="{FF2B5EF4-FFF2-40B4-BE49-F238E27FC236}">
                <a16:creationId xmlns:a16="http://schemas.microsoft.com/office/drawing/2014/main" id="{339C55DA-D83E-0239-4279-DB4C86579F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F8462F-B3AA-2485-7FDB-A175001F797B}"/>
              </a:ext>
            </a:extLst>
          </p:cNvPr>
          <p:cNvSpPr>
            <a:spLocks noGrp="1"/>
          </p:cNvSpPr>
          <p:nvPr>
            <p:ph type="sldNum" sz="quarter" idx="12"/>
          </p:nvPr>
        </p:nvSpPr>
        <p:spPr/>
        <p:txBody>
          <a:bodyPr/>
          <a:lstStyle/>
          <a:p>
            <a:fld id="{935360A1-1893-4E17-B751-766D11A46541}" type="slidenum">
              <a:rPr lang="en-IN" smtClean="0"/>
              <a:t>‹#›</a:t>
            </a:fld>
            <a:endParaRPr lang="en-IN"/>
          </a:p>
        </p:txBody>
      </p:sp>
    </p:spTree>
    <p:extLst>
      <p:ext uri="{BB962C8B-B14F-4D97-AF65-F5344CB8AC3E}">
        <p14:creationId xmlns:p14="http://schemas.microsoft.com/office/powerpoint/2010/main" val="3357428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659780-133A-5B70-0EC9-975009561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96A6B9-3292-7323-A16D-171EA23477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509E61-61E2-05C2-ED8C-09A8E91CB7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A6EB99-90C0-4DDF-8835-7FAC494F1D71}" type="datetimeFigureOut">
              <a:rPr lang="en-IN" smtClean="0"/>
              <a:t>06-01-2023</a:t>
            </a:fld>
            <a:endParaRPr lang="en-IN"/>
          </a:p>
        </p:txBody>
      </p:sp>
      <p:sp>
        <p:nvSpPr>
          <p:cNvPr id="5" name="Footer Placeholder 4">
            <a:extLst>
              <a:ext uri="{FF2B5EF4-FFF2-40B4-BE49-F238E27FC236}">
                <a16:creationId xmlns:a16="http://schemas.microsoft.com/office/drawing/2014/main" id="{8E92F38C-6836-8709-7B01-485C213D6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AA583B-685D-9B6C-B8D8-4AABABD47E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360A1-1893-4E17-B751-766D11A46541}" type="slidenum">
              <a:rPr lang="en-IN" smtClean="0"/>
              <a:t>‹#›</a:t>
            </a:fld>
            <a:endParaRPr lang="en-IN"/>
          </a:p>
        </p:txBody>
      </p:sp>
    </p:spTree>
    <p:extLst>
      <p:ext uri="{BB962C8B-B14F-4D97-AF65-F5344CB8AC3E}">
        <p14:creationId xmlns:p14="http://schemas.microsoft.com/office/powerpoint/2010/main" val="882897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C784100-0C05-00CC-59A5-D179BDC438FE}"/>
              </a:ext>
            </a:extLst>
          </p:cNvPr>
          <p:cNvSpPr>
            <a:spLocks noGrp="1"/>
          </p:cNvSpPr>
          <p:nvPr>
            <p:ph type="subTitle" idx="1"/>
          </p:nvPr>
        </p:nvSpPr>
        <p:spPr>
          <a:xfrm>
            <a:off x="1109709" y="3098307"/>
            <a:ext cx="10342485" cy="2159493"/>
          </a:xfrm>
        </p:spPr>
        <p:txBody>
          <a:bodyPr/>
          <a:lstStyle/>
          <a:p>
            <a:pPr marL="0" lvl="0" indent="0" algn="ctr" rtl="0">
              <a:lnSpc>
                <a:spcPct val="100000"/>
              </a:lnSpc>
              <a:spcBef>
                <a:spcPts val="0"/>
              </a:spcBef>
              <a:spcAft>
                <a:spcPts val="0"/>
              </a:spcAft>
              <a:buClr>
                <a:srgbClr val="CC0000"/>
              </a:buClr>
              <a:buSzPts val="4200"/>
              <a:buFont typeface="Montserrat"/>
              <a:buNone/>
            </a:pPr>
            <a:r>
              <a:rPr lang="en-US" sz="4000" b="1" dirty="0">
                <a:solidFill>
                  <a:srgbClr val="FF0000"/>
                </a:solidFill>
                <a:ea typeface="Montserrat"/>
                <a:cs typeface="Arial" panose="020B0604020202020204" pitchFamily="34" charset="0"/>
                <a:sym typeface="Montserrat"/>
              </a:rPr>
              <a:t>Capstone Project</a:t>
            </a:r>
          </a:p>
          <a:p>
            <a:pPr algn="just"/>
            <a:r>
              <a:rPr lang="en-US" sz="4000" b="1" i="0" dirty="0">
                <a:solidFill>
                  <a:schemeClr val="accent5">
                    <a:lumMod val="50000"/>
                  </a:schemeClr>
                </a:solidFill>
                <a:effectLst/>
                <a:latin typeface="+mn-lt"/>
              </a:rPr>
              <a:t>                  Play Store App Review Analysis</a:t>
            </a:r>
          </a:p>
          <a:p>
            <a:endParaRPr lang="en-IN" sz="4000" dirty="0"/>
          </a:p>
        </p:txBody>
      </p:sp>
      <p:pic>
        <p:nvPicPr>
          <p:cNvPr id="4" name="Picture 3">
            <a:extLst>
              <a:ext uri="{FF2B5EF4-FFF2-40B4-BE49-F238E27FC236}">
                <a16:creationId xmlns:a16="http://schemas.microsoft.com/office/drawing/2014/main" id="{CC594D09-751A-B5EC-B12C-EBD039CD334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367542" y="251065"/>
            <a:ext cx="2908264" cy="2446491"/>
          </a:xfrm>
          <a:prstGeom prst="rect">
            <a:avLst/>
          </a:prstGeom>
          <a:ln>
            <a:solidFill>
              <a:schemeClr val="tx2"/>
            </a:solidFill>
          </a:ln>
          <a:effectLst/>
        </p:spPr>
      </p:pic>
      <p:pic>
        <p:nvPicPr>
          <p:cNvPr id="6" name="Picture 5">
            <a:extLst>
              <a:ext uri="{FF2B5EF4-FFF2-40B4-BE49-F238E27FC236}">
                <a16:creationId xmlns:a16="http://schemas.microsoft.com/office/drawing/2014/main" id="{1F690872-98E8-7D63-CA93-14F7A364FE62}"/>
              </a:ext>
            </a:extLst>
          </p:cNvPr>
          <p:cNvPicPr>
            <a:picLocks noChangeAspect="1"/>
          </p:cNvPicPr>
          <p:nvPr/>
        </p:nvPicPr>
        <p:blipFill>
          <a:blip r:embed="rId3"/>
          <a:stretch>
            <a:fillRect/>
          </a:stretch>
        </p:blipFill>
        <p:spPr>
          <a:xfrm>
            <a:off x="11544345" y="139777"/>
            <a:ext cx="466725" cy="523875"/>
          </a:xfrm>
          <a:prstGeom prst="rect">
            <a:avLst/>
          </a:prstGeom>
        </p:spPr>
      </p:pic>
      <p:sp>
        <p:nvSpPr>
          <p:cNvPr id="8" name="TextBox 7">
            <a:extLst>
              <a:ext uri="{FF2B5EF4-FFF2-40B4-BE49-F238E27FC236}">
                <a16:creationId xmlns:a16="http://schemas.microsoft.com/office/drawing/2014/main" id="{46FF9ED5-D023-AD6B-B510-E9F784DC7539}"/>
              </a:ext>
            </a:extLst>
          </p:cNvPr>
          <p:cNvSpPr txBox="1"/>
          <p:nvPr/>
        </p:nvSpPr>
        <p:spPr>
          <a:xfrm>
            <a:off x="3075373" y="4743296"/>
            <a:ext cx="6477000" cy="1107996"/>
          </a:xfrm>
          <a:prstGeom prst="rect">
            <a:avLst/>
          </a:prstGeom>
          <a:noFill/>
        </p:spPr>
        <p:txBody>
          <a:bodyPr wrap="square">
            <a:spAutoFit/>
          </a:bodyPr>
          <a:lstStyle/>
          <a:p>
            <a:pPr algn="ctr">
              <a:lnSpc>
                <a:spcPct val="100000"/>
              </a:lnSpc>
              <a:spcBef>
                <a:spcPts val="100"/>
              </a:spcBef>
            </a:pPr>
            <a:r>
              <a:rPr lang="en-US" sz="2400" b="1" spc="-60" dirty="0">
                <a:solidFill>
                  <a:srgbClr val="124F5B"/>
                </a:solidFill>
                <a:latin typeface="Verdana"/>
                <a:cs typeface="Verdana"/>
              </a:rPr>
              <a:t>By</a:t>
            </a:r>
            <a:endParaRPr lang="en-US" sz="2400" dirty="0">
              <a:latin typeface="Verdana"/>
              <a:cs typeface="Verdana"/>
            </a:endParaRPr>
          </a:p>
          <a:p>
            <a:pPr algn="ctr">
              <a:lnSpc>
                <a:spcPct val="100000"/>
              </a:lnSpc>
            </a:pPr>
            <a:r>
              <a:rPr lang="en-US" sz="2400" b="1" spc="-114" dirty="0">
                <a:solidFill>
                  <a:srgbClr val="CC0000"/>
                </a:solidFill>
                <a:latin typeface="Verdana"/>
                <a:cs typeface="Verdana"/>
              </a:rPr>
              <a:t>Deepak</a:t>
            </a:r>
          </a:p>
          <a:p>
            <a:pPr algn="ctr">
              <a:lnSpc>
                <a:spcPct val="100000"/>
              </a:lnSpc>
              <a:spcBef>
                <a:spcPts val="20"/>
              </a:spcBef>
            </a:pPr>
            <a:r>
              <a:rPr lang="en-US" sz="1800" b="1" spc="-60" dirty="0">
                <a:solidFill>
                  <a:srgbClr val="124F5B"/>
                </a:solidFill>
                <a:latin typeface="Verdana"/>
                <a:cs typeface="Verdana"/>
              </a:rPr>
              <a:t>Data </a:t>
            </a:r>
            <a:r>
              <a:rPr lang="en-US" sz="1800" b="1" spc="-55" dirty="0">
                <a:solidFill>
                  <a:srgbClr val="124F5B"/>
                </a:solidFill>
                <a:latin typeface="Verdana"/>
                <a:cs typeface="Verdana"/>
              </a:rPr>
              <a:t>Science </a:t>
            </a:r>
            <a:r>
              <a:rPr lang="en-US" sz="1800" b="1" spc="-100" dirty="0">
                <a:solidFill>
                  <a:srgbClr val="124F5B"/>
                </a:solidFill>
                <a:latin typeface="Verdana"/>
                <a:cs typeface="Verdana"/>
              </a:rPr>
              <a:t>Trainee,</a:t>
            </a:r>
            <a:r>
              <a:rPr lang="en-US" sz="1800" b="1" spc="-210" dirty="0">
                <a:solidFill>
                  <a:srgbClr val="124F5B"/>
                </a:solidFill>
                <a:latin typeface="Verdana"/>
                <a:cs typeface="Verdana"/>
              </a:rPr>
              <a:t> </a:t>
            </a:r>
            <a:r>
              <a:rPr lang="en-US" sz="1800" b="1" spc="-60" dirty="0">
                <a:solidFill>
                  <a:srgbClr val="124F5B"/>
                </a:solidFill>
                <a:latin typeface="Verdana"/>
                <a:cs typeface="Verdana"/>
              </a:rPr>
              <a:t>AlmaBetter</a:t>
            </a:r>
            <a:endParaRPr lang="en-US" sz="1800" dirty="0">
              <a:latin typeface="Verdana"/>
              <a:cs typeface="Verdana"/>
            </a:endParaRPr>
          </a:p>
        </p:txBody>
      </p:sp>
    </p:spTree>
    <p:extLst>
      <p:ext uri="{BB962C8B-B14F-4D97-AF65-F5344CB8AC3E}">
        <p14:creationId xmlns:p14="http://schemas.microsoft.com/office/powerpoint/2010/main" val="733218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E15B-ED59-277F-7E6A-5A1211EAB5B5}"/>
              </a:ext>
            </a:extLst>
          </p:cNvPr>
          <p:cNvSpPr>
            <a:spLocks noGrp="1"/>
          </p:cNvSpPr>
          <p:nvPr>
            <p:ph type="title"/>
          </p:nvPr>
        </p:nvSpPr>
        <p:spPr>
          <a:xfrm>
            <a:off x="838200" y="365126"/>
            <a:ext cx="9566429" cy="913258"/>
          </a:xfrm>
        </p:spPr>
        <p:txBody>
          <a:bodyPr>
            <a:normAutofit fontScale="90000"/>
          </a:bodyPr>
          <a:lstStyle/>
          <a:p>
            <a:r>
              <a:rPr kumimoji="0" lang="en-US" altLang="en-US" sz="4400" b="1" i="0" u="none" strike="noStrike" cap="none" normalizeH="0" baseline="0" dirty="0">
                <a:ln>
                  <a:noFill/>
                </a:ln>
                <a:solidFill>
                  <a:srgbClr val="FF0000"/>
                </a:solidFill>
                <a:effectLst/>
                <a:latin typeface="+mn-lt"/>
              </a:rPr>
              <a:t>Percentage of Paid apps v/s Free apps</a:t>
            </a:r>
            <a:br>
              <a:rPr kumimoji="0" lang="en-US" altLang="en-US" sz="4400" i="0" u="none" strike="noStrike" cap="none" normalizeH="0" baseline="0" dirty="0">
                <a:ln>
                  <a:noFill/>
                </a:ln>
                <a:solidFill>
                  <a:schemeClr val="tx1"/>
                </a:solidFill>
                <a:effectLst/>
                <a:latin typeface="+mn-lt"/>
              </a:rPr>
            </a:br>
            <a:endParaRPr lang="en-IN" dirty="0"/>
          </a:p>
        </p:txBody>
      </p:sp>
      <p:sp>
        <p:nvSpPr>
          <p:cNvPr id="3" name="Content Placeholder 2">
            <a:extLst>
              <a:ext uri="{FF2B5EF4-FFF2-40B4-BE49-F238E27FC236}">
                <a16:creationId xmlns:a16="http://schemas.microsoft.com/office/drawing/2014/main" id="{83D9400E-0688-04D0-CE40-9F0726F8DCFC}"/>
              </a:ext>
            </a:extLst>
          </p:cNvPr>
          <p:cNvSpPr>
            <a:spLocks noGrp="1"/>
          </p:cNvSpPr>
          <p:nvPr>
            <p:ph idx="1"/>
          </p:nvPr>
        </p:nvSpPr>
        <p:spPr>
          <a:xfrm>
            <a:off x="594804" y="1528862"/>
            <a:ext cx="3798087" cy="1900138"/>
          </a:xfrm>
        </p:spPr>
        <p:txBody>
          <a:bodyPr>
            <a:normAutofit lnSpcReduction="10000"/>
          </a:bodyPr>
          <a:lstStyle/>
          <a:p>
            <a:r>
              <a:rPr lang="en-US" sz="2800" spc="-5" dirty="0">
                <a:solidFill>
                  <a:srgbClr val="124F5C"/>
                </a:solidFill>
                <a:latin typeface="Arial MT"/>
                <a:cs typeface="Arial MT"/>
              </a:rPr>
              <a:t>We Observed </a:t>
            </a:r>
            <a:r>
              <a:rPr lang="en-US" sz="2800" dirty="0">
                <a:solidFill>
                  <a:srgbClr val="124F5C"/>
                </a:solidFill>
                <a:latin typeface="Arial MT"/>
                <a:cs typeface="Arial MT"/>
              </a:rPr>
              <a:t>that </a:t>
            </a:r>
            <a:r>
              <a:rPr lang="en-US" sz="2800" b="1" dirty="0">
                <a:solidFill>
                  <a:srgbClr val="124F5C"/>
                </a:solidFill>
                <a:latin typeface="Arial"/>
                <a:cs typeface="Arial"/>
              </a:rPr>
              <a:t>92.6% of </a:t>
            </a:r>
            <a:r>
              <a:rPr lang="en-US" sz="2800" b="1" spc="-10" dirty="0">
                <a:solidFill>
                  <a:srgbClr val="124F5C"/>
                </a:solidFill>
                <a:latin typeface="Arial"/>
                <a:cs typeface="Arial"/>
              </a:rPr>
              <a:t>Apps </a:t>
            </a:r>
            <a:r>
              <a:rPr lang="en-US" sz="2800" b="1" spc="-5" dirty="0">
                <a:solidFill>
                  <a:srgbClr val="124F5C"/>
                </a:solidFill>
                <a:latin typeface="Arial"/>
                <a:cs typeface="Arial"/>
              </a:rPr>
              <a:t>are </a:t>
            </a:r>
            <a:r>
              <a:rPr lang="en-US" sz="2800" b="1" dirty="0">
                <a:solidFill>
                  <a:srgbClr val="124F5C"/>
                </a:solidFill>
                <a:latin typeface="Arial"/>
                <a:cs typeface="Arial"/>
              </a:rPr>
              <a:t> </a:t>
            </a:r>
            <a:r>
              <a:rPr lang="en-US" sz="2800" b="1" spc="-5" dirty="0">
                <a:solidFill>
                  <a:srgbClr val="124F5C"/>
                </a:solidFill>
                <a:latin typeface="Arial"/>
                <a:cs typeface="Arial"/>
              </a:rPr>
              <a:t>free </a:t>
            </a:r>
            <a:r>
              <a:rPr lang="en-US" sz="2800" spc="-5" dirty="0">
                <a:solidFill>
                  <a:srgbClr val="124F5C"/>
                </a:solidFill>
                <a:latin typeface="Arial MT"/>
                <a:cs typeface="Arial MT"/>
              </a:rPr>
              <a:t>and </a:t>
            </a:r>
            <a:r>
              <a:rPr lang="en-US" sz="2800" dirty="0">
                <a:solidFill>
                  <a:srgbClr val="124F5C"/>
                </a:solidFill>
                <a:latin typeface="Arial MT"/>
                <a:cs typeface="Arial MT"/>
              </a:rPr>
              <a:t>only </a:t>
            </a:r>
            <a:r>
              <a:rPr lang="en-US" sz="2800" b="1" dirty="0">
                <a:solidFill>
                  <a:srgbClr val="124F5C"/>
                </a:solidFill>
                <a:latin typeface="Arial"/>
                <a:cs typeface="Arial"/>
              </a:rPr>
              <a:t>7.4% </a:t>
            </a:r>
            <a:r>
              <a:rPr lang="en-US" sz="2800" b="1" spc="-5" dirty="0">
                <a:solidFill>
                  <a:srgbClr val="124F5C"/>
                </a:solidFill>
                <a:latin typeface="Arial"/>
                <a:cs typeface="Arial"/>
              </a:rPr>
              <a:t>of </a:t>
            </a:r>
            <a:r>
              <a:rPr lang="en-US" sz="2800" b="1" spc="-15" dirty="0">
                <a:solidFill>
                  <a:srgbClr val="124F5C"/>
                </a:solidFill>
                <a:latin typeface="Arial"/>
                <a:cs typeface="Arial"/>
              </a:rPr>
              <a:t>Apps </a:t>
            </a:r>
            <a:r>
              <a:rPr lang="en-US" sz="2800" b="1" dirty="0">
                <a:solidFill>
                  <a:srgbClr val="124F5C"/>
                </a:solidFill>
                <a:latin typeface="Arial"/>
                <a:cs typeface="Arial"/>
              </a:rPr>
              <a:t>are </a:t>
            </a:r>
            <a:r>
              <a:rPr lang="en-US" sz="2800" b="1" spc="-5" dirty="0">
                <a:solidFill>
                  <a:srgbClr val="124F5C"/>
                </a:solidFill>
                <a:latin typeface="Arial"/>
                <a:cs typeface="Arial"/>
              </a:rPr>
              <a:t>paid </a:t>
            </a:r>
            <a:r>
              <a:rPr lang="en-US" sz="2800" dirty="0">
                <a:solidFill>
                  <a:srgbClr val="124F5C"/>
                </a:solidFill>
                <a:latin typeface="Arial MT"/>
                <a:cs typeface="Arial MT"/>
              </a:rPr>
              <a:t>in </a:t>
            </a:r>
            <a:r>
              <a:rPr lang="en-US" sz="2800" spc="5" dirty="0">
                <a:solidFill>
                  <a:srgbClr val="124F5C"/>
                </a:solidFill>
                <a:latin typeface="Arial MT"/>
                <a:cs typeface="Arial MT"/>
              </a:rPr>
              <a:t> </a:t>
            </a:r>
            <a:r>
              <a:rPr lang="en-US" sz="2800" spc="-5" dirty="0">
                <a:solidFill>
                  <a:srgbClr val="124F5C"/>
                </a:solidFill>
                <a:latin typeface="Arial MT"/>
                <a:cs typeface="Arial MT"/>
              </a:rPr>
              <a:t>Play</a:t>
            </a:r>
            <a:r>
              <a:rPr lang="en-US" sz="2800" spc="-15" dirty="0">
                <a:solidFill>
                  <a:srgbClr val="124F5C"/>
                </a:solidFill>
                <a:latin typeface="Arial MT"/>
                <a:cs typeface="Arial MT"/>
              </a:rPr>
              <a:t> </a:t>
            </a:r>
            <a:r>
              <a:rPr lang="en-US" sz="2800" spc="-5" dirty="0">
                <a:solidFill>
                  <a:srgbClr val="124F5C"/>
                </a:solidFill>
                <a:latin typeface="Arial MT"/>
                <a:cs typeface="Arial MT"/>
              </a:rPr>
              <a:t>store.</a:t>
            </a:r>
            <a:endParaRPr lang="en-US" sz="2800" dirty="0">
              <a:latin typeface="Arial MT"/>
              <a:cs typeface="Arial MT"/>
            </a:endParaRPr>
          </a:p>
          <a:p>
            <a:endParaRPr lang="en-IN" dirty="0"/>
          </a:p>
        </p:txBody>
      </p:sp>
      <p:sp>
        <p:nvSpPr>
          <p:cNvPr id="10" name="object 13">
            <a:extLst>
              <a:ext uri="{FF2B5EF4-FFF2-40B4-BE49-F238E27FC236}">
                <a16:creationId xmlns:a16="http://schemas.microsoft.com/office/drawing/2014/main" id="{6110B73E-A309-EFD5-9B87-FF9F84BA9B76}"/>
              </a:ext>
            </a:extLst>
          </p:cNvPr>
          <p:cNvSpPr/>
          <p:nvPr/>
        </p:nvSpPr>
        <p:spPr>
          <a:xfrm>
            <a:off x="271272" y="194677"/>
            <a:ext cx="513258" cy="805964"/>
          </a:xfrm>
          <a:prstGeom prst="rect">
            <a:avLst/>
          </a:prstGeom>
          <a:blipFill>
            <a:blip r:embed="rId2" cstate="print"/>
            <a:stretch>
              <a:fillRect/>
            </a:stretch>
          </a:blipFill>
        </p:spPr>
        <p:txBody>
          <a:bodyPr wrap="square" lIns="0" tIns="0" rIns="0" bIns="0" rtlCol="0"/>
          <a:lstStyle/>
          <a:p>
            <a:endParaRPr/>
          </a:p>
        </p:txBody>
      </p:sp>
      <p:pic>
        <p:nvPicPr>
          <p:cNvPr id="11" name="Picture 10">
            <a:extLst>
              <a:ext uri="{FF2B5EF4-FFF2-40B4-BE49-F238E27FC236}">
                <a16:creationId xmlns:a16="http://schemas.microsoft.com/office/drawing/2014/main" id="{72A323F1-1DC4-D4C0-B3A7-89AF1C97A83B}"/>
              </a:ext>
            </a:extLst>
          </p:cNvPr>
          <p:cNvPicPr>
            <a:picLocks noChangeAspect="1"/>
          </p:cNvPicPr>
          <p:nvPr/>
        </p:nvPicPr>
        <p:blipFill>
          <a:blip r:embed="rId3"/>
          <a:stretch>
            <a:fillRect/>
          </a:stretch>
        </p:blipFill>
        <p:spPr>
          <a:xfrm>
            <a:off x="11544344" y="114649"/>
            <a:ext cx="466725" cy="523875"/>
          </a:xfrm>
          <a:prstGeom prst="rect">
            <a:avLst/>
          </a:prstGeom>
        </p:spPr>
      </p:pic>
      <p:pic>
        <p:nvPicPr>
          <p:cNvPr id="13" name="Picture 12" descr="Most of the apps in the dataset are Free type approx 93%.">
            <a:extLst>
              <a:ext uri="{FF2B5EF4-FFF2-40B4-BE49-F238E27FC236}">
                <a16:creationId xmlns:a16="http://schemas.microsoft.com/office/drawing/2014/main" id="{3BFEE8EF-E03B-1C4B-A663-9FB5D09FE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0156" y="1076198"/>
            <a:ext cx="6750913" cy="5615287"/>
          </a:xfrm>
          <a:prstGeom prst="rect">
            <a:avLst/>
          </a:prstGeom>
        </p:spPr>
      </p:pic>
      <p:pic>
        <p:nvPicPr>
          <p:cNvPr id="14" name="object 5">
            <a:extLst>
              <a:ext uri="{FF2B5EF4-FFF2-40B4-BE49-F238E27FC236}">
                <a16:creationId xmlns:a16="http://schemas.microsoft.com/office/drawing/2014/main" id="{BCD8EEFA-B217-8836-AF01-14598DF21E47}"/>
              </a:ext>
            </a:extLst>
          </p:cNvPr>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527901" y="3883842"/>
            <a:ext cx="3451117" cy="2974157"/>
          </a:xfrm>
          <a:prstGeom prst="rect">
            <a:avLst/>
          </a:prstGeom>
        </p:spPr>
      </p:pic>
    </p:spTree>
    <p:extLst>
      <p:ext uri="{BB962C8B-B14F-4D97-AF65-F5344CB8AC3E}">
        <p14:creationId xmlns:p14="http://schemas.microsoft.com/office/powerpoint/2010/main" val="162191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9">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7B6CC-5099-FDD7-5E2A-D31046C9DF4E}"/>
              </a:ext>
            </a:extLst>
          </p:cNvPr>
          <p:cNvSpPr>
            <a:spLocks noGrp="1"/>
          </p:cNvSpPr>
          <p:nvPr>
            <p:ph type="title"/>
          </p:nvPr>
        </p:nvSpPr>
        <p:spPr>
          <a:xfrm>
            <a:off x="1406511" y="114649"/>
            <a:ext cx="7463272" cy="756644"/>
          </a:xfrm>
        </p:spPr>
        <p:txBody>
          <a:bodyPr vert="horz" lIns="91440" tIns="45720" rIns="91440" bIns="45720" rtlCol="0" anchor="ctr">
            <a:normAutofit/>
          </a:bodyPr>
          <a:lstStyle/>
          <a:p>
            <a:r>
              <a:rPr lang="en-IN" sz="4000" spc="-110" dirty="0">
                <a:solidFill>
                  <a:srgbClr val="FF0000"/>
                </a:solidFill>
                <a:latin typeface="Arial" panose="020B0604020202020204" pitchFamily="34" charset="0"/>
                <a:cs typeface="Arial" panose="020B0604020202020204" pitchFamily="34" charset="0"/>
              </a:rPr>
              <a:t>Correlation</a:t>
            </a:r>
            <a:r>
              <a:rPr lang="en-IN" sz="4000" spc="-225" dirty="0">
                <a:solidFill>
                  <a:srgbClr val="FF0000"/>
                </a:solidFill>
                <a:latin typeface="Arial" panose="020B0604020202020204" pitchFamily="34" charset="0"/>
                <a:cs typeface="Arial" panose="020B0604020202020204" pitchFamily="34" charset="0"/>
              </a:rPr>
              <a:t> </a:t>
            </a:r>
            <a:r>
              <a:rPr lang="en-IN" sz="4000" spc="-90" dirty="0">
                <a:solidFill>
                  <a:srgbClr val="FF0000"/>
                </a:solidFill>
                <a:latin typeface="Arial" panose="020B0604020202020204" pitchFamily="34" charset="0"/>
                <a:cs typeface="Arial" panose="020B0604020202020204" pitchFamily="34" charset="0"/>
              </a:rPr>
              <a:t>Heatmap</a:t>
            </a:r>
            <a:endParaRPr lang="en-US" sz="4000" dirty="0"/>
          </a:p>
        </p:txBody>
      </p:sp>
      <p:sp>
        <p:nvSpPr>
          <p:cNvPr id="7" name="TextBox 6">
            <a:extLst>
              <a:ext uri="{FF2B5EF4-FFF2-40B4-BE49-F238E27FC236}">
                <a16:creationId xmlns:a16="http://schemas.microsoft.com/office/drawing/2014/main" id="{ADF9CF12-9567-51E7-B92C-446E21281004}"/>
              </a:ext>
            </a:extLst>
          </p:cNvPr>
          <p:cNvSpPr txBox="1"/>
          <p:nvPr/>
        </p:nvSpPr>
        <p:spPr>
          <a:xfrm>
            <a:off x="179109" y="5153098"/>
            <a:ext cx="4392281" cy="1128762"/>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sz="2000" b="1" i="0" dirty="0">
                <a:effectLst/>
              </a:rPr>
              <a:t>Note:</a:t>
            </a:r>
            <a:r>
              <a:rPr lang="en-US" sz="2000" b="0" i="0" dirty="0">
                <a:effectLst/>
              </a:rPr>
              <a:t> After Analyzing Above Heatmaps, we can infer that we don't have any sort of good correlations between the different columns of both the data sets.</a:t>
            </a:r>
            <a:endParaRPr lang="en-US" sz="2000" dirty="0"/>
          </a:p>
        </p:txBody>
      </p:sp>
      <p:pic>
        <p:nvPicPr>
          <p:cNvPr id="5" name="Content Placeholder 4" descr="Shape, square&#10;&#10;Description automatically generated">
            <a:extLst>
              <a:ext uri="{FF2B5EF4-FFF2-40B4-BE49-F238E27FC236}">
                <a16:creationId xmlns:a16="http://schemas.microsoft.com/office/drawing/2014/main" id="{50E8780B-17EF-96E6-B301-05ADAD19C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3775" y="871293"/>
            <a:ext cx="7256814" cy="5708616"/>
          </a:xfrm>
          <a:prstGeom prst="rect">
            <a:avLst/>
          </a:prstGeom>
        </p:spPr>
      </p:pic>
      <p:sp>
        <p:nvSpPr>
          <p:cNvPr id="9" name="object 13">
            <a:extLst>
              <a:ext uri="{FF2B5EF4-FFF2-40B4-BE49-F238E27FC236}">
                <a16:creationId xmlns:a16="http://schemas.microsoft.com/office/drawing/2014/main" id="{35B4680B-AE23-FB22-82D2-CBAF7A43002A}"/>
              </a:ext>
            </a:extLst>
          </p:cNvPr>
          <p:cNvSpPr/>
          <p:nvPr/>
        </p:nvSpPr>
        <p:spPr>
          <a:xfrm>
            <a:off x="466969" y="302245"/>
            <a:ext cx="671718" cy="569048"/>
          </a:xfrm>
          <a:prstGeom prst="rect">
            <a:avLst/>
          </a:prstGeom>
          <a:blipFill>
            <a:blip r:embed="rId3" cstate="print"/>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id="{F908317D-E1C5-B8BF-F87D-2A3E3D139C16}"/>
              </a:ext>
            </a:extLst>
          </p:cNvPr>
          <p:cNvPicPr>
            <a:picLocks noChangeAspect="1"/>
          </p:cNvPicPr>
          <p:nvPr/>
        </p:nvPicPr>
        <p:blipFill>
          <a:blip r:embed="rId4"/>
          <a:stretch>
            <a:fillRect/>
          </a:stretch>
        </p:blipFill>
        <p:spPr>
          <a:xfrm>
            <a:off x="11544344" y="114649"/>
            <a:ext cx="466725" cy="523875"/>
          </a:xfrm>
          <a:prstGeom prst="rect">
            <a:avLst/>
          </a:prstGeom>
        </p:spPr>
      </p:pic>
      <p:graphicFrame>
        <p:nvGraphicFramePr>
          <p:cNvPr id="11" name="Table 11">
            <a:extLst>
              <a:ext uri="{FF2B5EF4-FFF2-40B4-BE49-F238E27FC236}">
                <a16:creationId xmlns:a16="http://schemas.microsoft.com/office/drawing/2014/main" id="{896597F4-E6EE-07C5-C0D0-DB4C4423BC1D}"/>
              </a:ext>
            </a:extLst>
          </p:cNvPr>
          <p:cNvGraphicFramePr>
            <a:graphicFrameLocks noGrp="1"/>
          </p:cNvGraphicFramePr>
          <p:nvPr>
            <p:extLst>
              <p:ext uri="{D42A27DB-BD31-4B8C-83A1-F6EECF244321}">
                <p14:modId xmlns:p14="http://schemas.microsoft.com/office/powerpoint/2010/main" val="724419368"/>
              </p:ext>
            </p:extLst>
          </p:nvPr>
        </p:nvGraphicFramePr>
        <p:xfrm>
          <a:off x="75414" y="2155467"/>
          <a:ext cx="4760537" cy="2342766"/>
        </p:xfrm>
        <a:graphic>
          <a:graphicData uri="http://schemas.openxmlformats.org/drawingml/2006/table">
            <a:tbl>
              <a:tblPr firstRow="1" bandRow="1">
                <a:tableStyleId>{5C22544A-7EE6-4342-B048-85BDC9FD1C3A}</a:tableStyleId>
              </a:tblPr>
              <a:tblGrid>
                <a:gridCol w="1611343">
                  <a:extLst>
                    <a:ext uri="{9D8B030D-6E8A-4147-A177-3AD203B41FA5}">
                      <a16:colId xmlns:a16="http://schemas.microsoft.com/office/drawing/2014/main" val="1024001989"/>
                    </a:ext>
                  </a:extLst>
                </a:gridCol>
                <a:gridCol w="1577598">
                  <a:extLst>
                    <a:ext uri="{9D8B030D-6E8A-4147-A177-3AD203B41FA5}">
                      <a16:colId xmlns:a16="http://schemas.microsoft.com/office/drawing/2014/main" val="2632759034"/>
                    </a:ext>
                  </a:extLst>
                </a:gridCol>
                <a:gridCol w="1571596">
                  <a:extLst>
                    <a:ext uri="{9D8B030D-6E8A-4147-A177-3AD203B41FA5}">
                      <a16:colId xmlns:a16="http://schemas.microsoft.com/office/drawing/2014/main" val="2727516140"/>
                    </a:ext>
                  </a:extLst>
                </a:gridCol>
              </a:tblGrid>
              <a:tr h="651950">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Sentiment Polarity</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Sentiment Subjectivity</a:t>
                      </a:r>
                      <a:endParaRPr lang="en-IN" dirty="0"/>
                    </a:p>
                    <a:p>
                      <a:endParaRPr lang="en-IN" dirty="0"/>
                    </a:p>
                  </a:txBody>
                  <a:tcPr/>
                </a:tc>
                <a:extLst>
                  <a:ext uri="{0D108BD9-81ED-4DB2-BD59-A6C34878D82A}">
                    <a16:rowId xmlns:a16="http://schemas.microsoft.com/office/drawing/2014/main" val="3494489546"/>
                  </a:ext>
                </a:extLst>
              </a:tr>
              <a:tr h="438969">
                <a:tc>
                  <a:txBody>
                    <a:bodyPr/>
                    <a:lstStyle/>
                    <a:p>
                      <a:r>
                        <a:rPr lang="en-IN" sz="1800" b="1" i="0" kern="1200" dirty="0">
                          <a:solidFill>
                            <a:schemeClr val="dk1"/>
                          </a:solidFill>
                          <a:effectLst/>
                          <a:latin typeface="+mn-lt"/>
                          <a:ea typeface="+mn-ea"/>
                          <a:cs typeface="+mn-cs"/>
                        </a:rPr>
                        <a:t>Sentiment Polarity</a:t>
                      </a:r>
                      <a:endParaRPr lang="en-IN" dirty="0"/>
                    </a:p>
                  </a:txBody>
                  <a:tcPr/>
                </a:tc>
                <a:tc>
                  <a:txBody>
                    <a:bodyPr/>
                    <a:lstStyle/>
                    <a:p>
                      <a:r>
                        <a:rPr lang="en-US" dirty="0"/>
                        <a:t>1.000000</a:t>
                      </a:r>
                      <a:endParaRPr lang="en-IN" dirty="0"/>
                    </a:p>
                  </a:txBody>
                  <a:tcPr/>
                </a:tc>
                <a:tc>
                  <a:txBody>
                    <a:bodyPr/>
                    <a:lstStyle/>
                    <a:p>
                      <a:r>
                        <a:rPr lang="en-US" dirty="0"/>
                        <a:t>0.261587</a:t>
                      </a:r>
                      <a:endParaRPr lang="en-IN" dirty="0"/>
                    </a:p>
                  </a:txBody>
                  <a:tcPr/>
                </a:tc>
                <a:extLst>
                  <a:ext uri="{0D108BD9-81ED-4DB2-BD59-A6C34878D82A}">
                    <a16:rowId xmlns:a16="http://schemas.microsoft.com/office/drawing/2014/main" val="3796386830"/>
                  </a:ext>
                </a:extLst>
              </a:tr>
              <a:tr h="788286">
                <a:tc>
                  <a:txBody>
                    <a:bodyPr/>
                    <a:lstStyle/>
                    <a:p>
                      <a:r>
                        <a:rPr lang="en-IN" sz="1800" b="1" i="0" kern="1200" dirty="0">
                          <a:solidFill>
                            <a:schemeClr val="dk1"/>
                          </a:solidFill>
                          <a:effectLst/>
                          <a:latin typeface="+mn-lt"/>
                          <a:ea typeface="+mn-ea"/>
                          <a:cs typeface="+mn-cs"/>
                        </a:rPr>
                        <a:t>Sentiment Subjectivity</a:t>
                      </a:r>
                      <a:endParaRPr lang="en-IN" dirty="0"/>
                    </a:p>
                  </a:txBody>
                  <a:tcPr/>
                </a:tc>
                <a:tc>
                  <a:txBody>
                    <a:bodyPr/>
                    <a:lstStyle/>
                    <a:p>
                      <a:r>
                        <a:rPr lang="en-US" dirty="0"/>
                        <a:t>0.261587</a:t>
                      </a:r>
                      <a:endParaRPr lang="en-IN" dirty="0"/>
                    </a:p>
                  </a:txBody>
                  <a:tcPr/>
                </a:tc>
                <a:tc>
                  <a:txBody>
                    <a:bodyPr/>
                    <a:lstStyle/>
                    <a:p>
                      <a:r>
                        <a:rPr lang="en-US" dirty="0"/>
                        <a:t>1.000000</a:t>
                      </a:r>
                      <a:endParaRPr lang="en-IN" dirty="0"/>
                    </a:p>
                  </a:txBody>
                  <a:tcPr/>
                </a:tc>
                <a:extLst>
                  <a:ext uri="{0D108BD9-81ED-4DB2-BD59-A6C34878D82A}">
                    <a16:rowId xmlns:a16="http://schemas.microsoft.com/office/drawing/2014/main" val="2130989358"/>
                  </a:ext>
                </a:extLst>
              </a:tr>
            </a:tbl>
          </a:graphicData>
        </a:graphic>
      </p:graphicFrame>
      <p:sp>
        <p:nvSpPr>
          <p:cNvPr id="12" name="Rectangle 11">
            <a:extLst>
              <a:ext uri="{FF2B5EF4-FFF2-40B4-BE49-F238E27FC236}">
                <a16:creationId xmlns:a16="http://schemas.microsoft.com/office/drawing/2014/main" id="{B2E51414-B30A-2460-5F82-E220BD8DF5D0}"/>
              </a:ext>
            </a:extLst>
          </p:cNvPr>
          <p:cNvSpPr/>
          <p:nvPr/>
        </p:nvSpPr>
        <p:spPr>
          <a:xfrm>
            <a:off x="226243" y="4817097"/>
            <a:ext cx="4430598" cy="17386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5713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8DBE-5285-AA23-33EC-0BE20876A5B1}"/>
              </a:ext>
            </a:extLst>
          </p:cNvPr>
          <p:cNvSpPr>
            <a:spLocks noGrp="1"/>
          </p:cNvSpPr>
          <p:nvPr>
            <p:ph type="title"/>
          </p:nvPr>
        </p:nvSpPr>
        <p:spPr>
          <a:xfrm>
            <a:off x="1121790" y="744718"/>
            <a:ext cx="10580802" cy="785714"/>
          </a:xfrm>
        </p:spPr>
        <p:txBody>
          <a:bodyPr>
            <a:normAutofit fontScale="90000"/>
          </a:bodyPr>
          <a:lstStyle/>
          <a:p>
            <a:r>
              <a:rPr lang="en-US" b="0" dirty="0">
                <a:solidFill>
                  <a:srgbClr val="008000"/>
                </a:solidFill>
                <a:effectLst/>
                <a:latin typeface="Courier New" panose="02070309020205020404" pitchFamily="49" charset="0"/>
              </a:rPr>
              <a:t> </a:t>
            </a:r>
            <a:br>
              <a:rPr lang="en-US" b="0" dirty="0">
                <a:solidFill>
                  <a:srgbClr val="000000"/>
                </a:solidFill>
                <a:effectLst/>
                <a:latin typeface="Courier New" panose="02070309020205020404" pitchFamily="49" charset="0"/>
              </a:rPr>
            </a:br>
            <a:r>
              <a:rPr lang="en-US" dirty="0">
                <a:solidFill>
                  <a:srgbClr val="FF0000"/>
                </a:solidFill>
                <a:latin typeface="Arial" panose="020B0604020202020204" pitchFamily="34" charset="0"/>
                <a:cs typeface="Arial" panose="020B0604020202020204" pitchFamily="34" charset="0"/>
              </a:rPr>
              <a:t>A Line Plot of Average Rating of Each  Category of Apps</a:t>
            </a:r>
            <a:br>
              <a:rPr lang="en-US" b="0" dirty="0">
                <a:solidFill>
                  <a:srgbClr val="000000"/>
                </a:solidFill>
                <a:effectLst/>
                <a:latin typeface="Courier New" panose="02070309020205020404" pitchFamily="49" charset="0"/>
              </a:rPr>
            </a:br>
            <a:br>
              <a:rPr lang="en-US" b="0" dirty="0">
                <a:solidFill>
                  <a:srgbClr val="000000"/>
                </a:solidFill>
                <a:effectLst/>
                <a:latin typeface="Courier New" panose="02070309020205020404" pitchFamily="49" charset="0"/>
              </a:rPr>
            </a:br>
            <a:endParaRPr lang="en-IN" dirty="0"/>
          </a:p>
        </p:txBody>
      </p:sp>
      <p:pic>
        <p:nvPicPr>
          <p:cNvPr id="7" name="Content Placeholder 6">
            <a:extLst>
              <a:ext uri="{FF2B5EF4-FFF2-40B4-BE49-F238E27FC236}">
                <a16:creationId xmlns:a16="http://schemas.microsoft.com/office/drawing/2014/main" id="{78E115E7-D4EE-4B8C-8859-D88FBDD8FB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174" y="2166730"/>
            <a:ext cx="11055626" cy="4326145"/>
          </a:xfrm>
        </p:spPr>
      </p:pic>
      <p:sp>
        <p:nvSpPr>
          <p:cNvPr id="8" name="object 13">
            <a:extLst>
              <a:ext uri="{FF2B5EF4-FFF2-40B4-BE49-F238E27FC236}">
                <a16:creationId xmlns:a16="http://schemas.microsoft.com/office/drawing/2014/main" id="{73573192-DFD1-AD0C-69E8-4FD818045D76}"/>
              </a:ext>
            </a:extLst>
          </p:cNvPr>
          <p:cNvSpPr/>
          <p:nvPr/>
        </p:nvSpPr>
        <p:spPr>
          <a:xfrm>
            <a:off x="298174" y="365125"/>
            <a:ext cx="671718" cy="569048"/>
          </a:xfrm>
          <a:prstGeom prst="rect">
            <a:avLst/>
          </a:prstGeom>
          <a:blipFill>
            <a:blip r:embed="rId3" cstate="print"/>
            <a:stretch>
              <a:fillRect/>
            </a:stretch>
          </a:blipFill>
        </p:spPr>
        <p:txBody>
          <a:bodyPr wrap="square" lIns="0" tIns="0" rIns="0" bIns="0" rtlCol="0"/>
          <a:lstStyle/>
          <a:p>
            <a:endParaRPr/>
          </a:p>
        </p:txBody>
      </p:sp>
      <p:pic>
        <p:nvPicPr>
          <p:cNvPr id="9" name="Picture 8">
            <a:extLst>
              <a:ext uri="{FF2B5EF4-FFF2-40B4-BE49-F238E27FC236}">
                <a16:creationId xmlns:a16="http://schemas.microsoft.com/office/drawing/2014/main" id="{94C30042-BCDC-E9E5-93A8-BCF5FAAAD332}"/>
              </a:ext>
            </a:extLst>
          </p:cNvPr>
          <p:cNvPicPr>
            <a:picLocks noChangeAspect="1"/>
          </p:cNvPicPr>
          <p:nvPr/>
        </p:nvPicPr>
        <p:blipFill>
          <a:blip r:embed="rId4"/>
          <a:stretch>
            <a:fillRect/>
          </a:stretch>
        </p:blipFill>
        <p:spPr>
          <a:xfrm>
            <a:off x="11544344" y="114649"/>
            <a:ext cx="466725" cy="523875"/>
          </a:xfrm>
          <a:prstGeom prst="rect">
            <a:avLst/>
          </a:prstGeom>
        </p:spPr>
      </p:pic>
    </p:spTree>
    <p:extLst>
      <p:ext uri="{BB962C8B-B14F-4D97-AF65-F5344CB8AC3E}">
        <p14:creationId xmlns:p14="http://schemas.microsoft.com/office/powerpoint/2010/main" val="2447533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6A2D-08E2-E275-C073-7F96D794FC85}"/>
              </a:ext>
            </a:extLst>
          </p:cNvPr>
          <p:cNvSpPr>
            <a:spLocks noGrp="1"/>
          </p:cNvSpPr>
          <p:nvPr>
            <p:ph type="title"/>
          </p:nvPr>
        </p:nvSpPr>
        <p:spPr>
          <a:xfrm>
            <a:off x="1206630" y="365126"/>
            <a:ext cx="10147169" cy="634116"/>
          </a:xfrm>
        </p:spPr>
        <p:txBody>
          <a:bodyPr>
            <a:normAutofit fontScale="90000"/>
          </a:bodyPr>
          <a:lstStyle/>
          <a:p>
            <a:r>
              <a:rPr lang="en-US" sz="4000" b="1" dirty="0">
                <a:solidFill>
                  <a:srgbClr val="FF0000"/>
                </a:solidFill>
                <a:latin typeface="Arial" panose="020B0604020202020204" pitchFamily="34" charset="0"/>
                <a:cs typeface="Arial" panose="020B0604020202020204" pitchFamily="34" charset="0"/>
              </a:rPr>
              <a:t>Basic Pie chart to View Distribution of Apps Across Various Categories</a:t>
            </a:r>
            <a:endParaRPr lang="en-IN" sz="4000" b="1" dirty="0">
              <a:solidFill>
                <a:srgbClr val="FF0000"/>
              </a:solidFill>
              <a:latin typeface="Arial" panose="020B0604020202020204" pitchFamily="34" charset="0"/>
              <a:cs typeface="Arial" panose="020B0604020202020204" pitchFamily="34" charset="0"/>
            </a:endParaRPr>
          </a:p>
        </p:txBody>
      </p:sp>
      <p:pic>
        <p:nvPicPr>
          <p:cNvPr id="5" name="Content Placeholder 4" descr="Chart, pie chart&#10;&#10;Description automatically generated">
            <a:extLst>
              <a:ext uri="{FF2B5EF4-FFF2-40B4-BE49-F238E27FC236}">
                <a16:creationId xmlns:a16="http://schemas.microsoft.com/office/drawing/2014/main" id="{54939DC3-8B1F-9896-8206-D32DA850CF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7089" y="1140644"/>
            <a:ext cx="8311574" cy="5817774"/>
          </a:xfrm>
        </p:spPr>
      </p:pic>
      <p:sp>
        <p:nvSpPr>
          <p:cNvPr id="6" name="object 13">
            <a:extLst>
              <a:ext uri="{FF2B5EF4-FFF2-40B4-BE49-F238E27FC236}">
                <a16:creationId xmlns:a16="http://schemas.microsoft.com/office/drawing/2014/main" id="{C5FC3B69-1DEF-124E-1D52-AD2412C427CE}"/>
              </a:ext>
            </a:extLst>
          </p:cNvPr>
          <p:cNvSpPr/>
          <p:nvPr/>
        </p:nvSpPr>
        <p:spPr>
          <a:xfrm>
            <a:off x="298174" y="365125"/>
            <a:ext cx="671718" cy="569048"/>
          </a:xfrm>
          <a:prstGeom prst="rect">
            <a:avLst/>
          </a:prstGeom>
          <a:blipFill>
            <a:blip r:embed="rId3"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FDD29E64-5B79-0722-B132-0AD8E2D1AC8A}"/>
              </a:ext>
            </a:extLst>
          </p:cNvPr>
          <p:cNvPicPr>
            <a:picLocks noChangeAspect="1"/>
          </p:cNvPicPr>
          <p:nvPr/>
        </p:nvPicPr>
        <p:blipFill>
          <a:blip r:embed="rId4"/>
          <a:stretch>
            <a:fillRect/>
          </a:stretch>
        </p:blipFill>
        <p:spPr>
          <a:xfrm>
            <a:off x="11544344" y="114649"/>
            <a:ext cx="466725" cy="523875"/>
          </a:xfrm>
          <a:prstGeom prst="rect">
            <a:avLst/>
          </a:prstGeom>
        </p:spPr>
      </p:pic>
      <p:sp>
        <p:nvSpPr>
          <p:cNvPr id="8" name="TextBox 7">
            <a:extLst>
              <a:ext uri="{FF2B5EF4-FFF2-40B4-BE49-F238E27FC236}">
                <a16:creationId xmlns:a16="http://schemas.microsoft.com/office/drawing/2014/main" id="{80306448-6E1E-CEB5-FF74-507880A98ED2}"/>
              </a:ext>
            </a:extLst>
          </p:cNvPr>
          <p:cNvSpPr txBox="1"/>
          <p:nvPr/>
        </p:nvSpPr>
        <p:spPr>
          <a:xfrm>
            <a:off x="543338" y="1582992"/>
            <a:ext cx="3180726" cy="1477328"/>
          </a:xfrm>
          <a:prstGeom prst="rect">
            <a:avLst/>
          </a:prstGeom>
          <a:noFill/>
        </p:spPr>
        <p:txBody>
          <a:bodyPr wrap="square" rtlCol="0">
            <a:spAutoFit/>
          </a:bodyPr>
          <a:lstStyle/>
          <a:p>
            <a:r>
              <a:rPr lang="en-US" dirty="0"/>
              <a:t>Findings</a:t>
            </a:r>
          </a:p>
          <a:p>
            <a:pPr marL="285750" indent="-285750">
              <a:buFont typeface="Wingdings" panose="05000000000000000000" pitchFamily="2" charset="2"/>
              <a:buChar char="q"/>
            </a:pPr>
            <a:r>
              <a:rPr lang="en-US" dirty="0"/>
              <a:t>Rating is Highest for </a:t>
            </a:r>
            <a:r>
              <a:rPr lang="en-US" b="1" dirty="0"/>
              <a:t>Family </a:t>
            </a:r>
            <a:r>
              <a:rPr lang="en-US" dirty="0"/>
              <a:t>and </a:t>
            </a:r>
            <a:r>
              <a:rPr lang="en-US" b="1" dirty="0"/>
              <a:t>Game </a:t>
            </a:r>
            <a:r>
              <a:rPr lang="en-US" dirty="0"/>
              <a:t>category apps</a:t>
            </a:r>
          </a:p>
          <a:p>
            <a:pPr marL="285750" indent="-285750">
              <a:buFont typeface="Wingdings" panose="05000000000000000000" pitchFamily="2" charset="2"/>
              <a:buChar char="q"/>
            </a:pPr>
            <a:r>
              <a:rPr lang="en-US" dirty="0"/>
              <a:t>Rating is low for </a:t>
            </a:r>
            <a:r>
              <a:rPr lang="en-US" b="1" dirty="0"/>
              <a:t>Events </a:t>
            </a:r>
            <a:r>
              <a:rPr lang="en-US" dirty="0"/>
              <a:t>and </a:t>
            </a:r>
            <a:r>
              <a:rPr lang="en-US" b="1" dirty="0"/>
              <a:t>Beauty </a:t>
            </a:r>
            <a:r>
              <a:rPr lang="en-US" dirty="0"/>
              <a:t>category apps</a:t>
            </a:r>
            <a:endParaRPr lang="en-IN" dirty="0"/>
          </a:p>
        </p:txBody>
      </p:sp>
      <p:sp>
        <p:nvSpPr>
          <p:cNvPr id="9" name="Rectangle 8">
            <a:extLst>
              <a:ext uri="{FF2B5EF4-FFF2-40B4-BE49-F238E27FC236}">
                <a16:creationId xmlns:a16="http://schemas.microsoft.com/office/drawing/2014/main" id="{4B0C3EFC-ADA0-9A75-4E27-802255DBF158}"/>
              </a:ext>
            </a:extLst>
          </p:cNvPr>
          <p:cNvSpPr/>
          <p:nvPr/>
        </p:nvSpPr>
        <p:spPr>
          <a:xfrm>
            <a:off x="362282" y="1517923"/>
            <a:ext cx="3267038" cy="1719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774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9D53E1-A68D-3A8B-52AC-0B6F9A888271}"/>
              </a:ext>
            </a:extLst>
          </p:cNvPr>
          <p:cNvSpPr>
            <a:spLocks noGrp="1"/>
          </p:cNvSpPr>
          <p:nvPr>
            <p:ph type="title"/>
          </p:nvPr>
        </p:nvSpPr>
        <p:spPr>
          <a:xfrm>
            <a:off x="1176840" y="365554"/>
            <a:ext cx="10534473" cy="523875"/>
          </a:xfrm>
        </p:spPr>
        <p:txBody>
          <a:bodyPr vert="horz" lIns="91440" tIns="45720" rIns="91440" bIns="45720" rtlCol="0" anchor="ctr">
            <a:noAutofit/>
          </a:bodyPr>
          <a:lstStyle/>
          <a:p>
            <a:r>
              <a:rPr lang="en-US" sz="4000" b="1" kern="1200" dirty="0">
                <a:solidFill>
                  <a:srgbClr val="FF0000"/>
                </a:solidFill>
                <a:latin typeface="Arial" panose="020B0604020202020204" pitchFamily="34" charset="0"/>
                <a:cs typeface="Arial" panose="020B0604020202020204" pitchFamily="34" charset="0"/>
              </a:rPr>
              <a:t>Mean Install of Each Category</a:t>
            </a:r>
          </a:p>
        </p:txBody>
      </p:sp>
      <p:sp>
        <p:nvSpPr>
          <p:cNvPr id="8" name="TextBox 7">
            <a:extLst>
              <a:ext uri="{FF2B5EF4-FFF2-40B4-BE49-F238E27FC236}">
                <a16:creationId xmlns:a16="http://schemas.microsoft.com/office/drawing/2014/main" id="{C6342EE6-D31B-E942-3BAD-D0A9C6C31449}"/>
              </a:ext>
            </a:extLst>
          </p:cNvPr>
          <p:cNvSpPr txBox="1"/>
          <p:nvPr/>
        </p:nvSpPr>
        <p:spPr>
          <a:xfrm>
            <a:off x="464824" y="2090254"/>
            <a:ext cx="4008384" cy="4393982"/>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000" dirty="0">
                <a:latin typeface="Arial MT"/>
              </a:rPr>
              <a:t>Finding :</a:t>
            </a:r>
          </a:p>
          <a:p>
            <a:pPr marL="285750" indent="-228600">
              <a:lnSpc>
                <a:spcPct val="90000"/>
              </a:lnSpc>
              <a:spcAft>
                <a:spcPts val="600"/>
              </a:spcAft>
              <a:buFont typeface="Arial" panose="020B0604020202020204" pitchFamily="34" charset="0"/>
              <a:buChar char="•"/>
            </a:pPr>
            <a:r>
              <a:rPr lang="en-US" sz="2000" dirty="0">
                <a:latin typeface="Arial MT"/>
              </a:rPr>
              <a:t>The Average installs is </a:t>
            </a:r>
            <a:r>
              <a:rPr lang="en-US" sz="2000" b="1" dirty="0">
                <a:latin typeface="Arial MT"/>
              </a:rPr>
              <a:t>higher For communication category </a:t>
            </a:r>
            <a:r>
              <a:rPr lang="en-US" sz="2000" dirty="0">
                <a:latin typeface="Arial MT"/>
              </a:rPr>
              <a:t>apps followed by social category apps4</a:t>
            </a:r>
          </a:p>
          <a:p>
            <a:pPr marL="285750" indent="-228600">
              <a:lnSpc>
                <a:spcPct val="90000"/>
              </a:lnSpc>
              <a:spcAft>
                <a:spcPts val="600"/>
              </a:spcAft>
              <a:buFont typeface="Arial" panose="020B0604020202020204" pitchFamily="34" charset="0"/>
              <a:buChar char="•"/>
            </a:pPr>
            <a:r>
              <a:rPr lang="en-US" sz="2000" dirty="0">
                <a:latin typeface="Arial MT"/>
              </a:rPr>
              <a:t>The Average Installation is </a:t>
            </a:r>
            <a:r>
              <a:rPr lang="en-US" sz="2000" b="1" dirty="0">
                <a:latin typeface="Arial MT"/>
              </a:rPr>
              <a:t>low</a:t>
            </a:r>
            <a:r>
              <a:rPr lang="en-US" sz="2000" dirty="0">
                <a:latin typeface="Arial MT"/>
              </a:rPr>
              <a:t> for categories such as </a:t>
            </a:r>
            <a:r>
              <a:rPr lang="en-US" sz="2000" b="1" dirty="0">
                <a:latin typeface="Arial MT"/>
              </a:rPr>
              <a:t>Beauty ,Comics ,dating, events, medical , and parenting.</a:t>
            </a:r>
          </a:p>
          <a:p>
            <a:pPr marL="285750" indent="-228600">
              <a:lnSpc>
                <a:spcPct val="90000"/>
              </a:lnSpc>
              <a:spcAft>
                <a:spcPts val="600"/>
              </a:spcAft>
              <a:buFont typeface="Arial" panose="020B0604020202020204" pitchFamily="34" charset="0"/>
              <a:buChar char="•"/>
            </a:pPr>
            <a:r>
              <a:rPr lang="en-US" sz="2000" dirty="0">
                <a:latin typeface="Arial MT"/>
              </a:rPr>
              <a:t>Even though the </a:t>
            </a:r>
            <a:r>
              <a:rPr lang="en-US" sz="2000" b="1" dirty="0">
                <a:latin typeface="Arial MT"/>
              </a:rPr>
              <a:t>Average rating is quite high for event category </a:t>
            </a:r>
            <a:r>
              <a:rPr lang="en-US" sz="2000" dirty="0">
                <a:latin typeface="Arial MT"/>
              </a:rPr>
              <a:t>but the mean install is quite low </a:t>
            </a: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Chart">
            <a:extLst>
              <a:ext uri="{FF2B5EF4-FFF2-40B4-BE49-F238E27FC236}">
                <a16:creationId xmlns:a16="http://schemas.microsoft.com/office/drawing/2014/main" id="{708059D0-5092-128E-0D6B-4CEFAB5D79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4804" y="1670241"/>
            <a:ext cx="6693728" cy="4948836"/>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object 13">
            <a:extLst>
              <a:ext uri="{FF2B5EF4-FFF2-40B4-BE49-F238E27FC236}">
                <a16:creationId xmlns:a16="http://schemas.microsoft.com/office/drawing/2014/main" id="{69FFE574-6DB6-C6F6-0941-A5308C9694D1}"/>
              </a:ext>
            </a:extLst>
          </p:cNvPr>
          <p:cNvSpPr/>
          <p:nvPr/>
        </p:nvSpPr>
        <p:spPr>
          <a:xfrm>
            <a:off x="424570" y="316276"/>
            <a:ext cx="671718" cy="569048"/>
          </a:xfrm>
          <a:prstGeom prst="rect">
            <a:avLst/>
          </a:prstGeom>
          <a:blipFill>
            <a:blip r:embed="rId3" cstate="print"/>
            <a:stretch>
              <a:fillRect/>
            </a:stretch>
          </a:blipFill>
        </p:spPr>
        <p:txBody>
          <a:bodyPr wrap="square" lIns="0" tIns="0" rIns="0" bIns="0" rtlCol="0"/>
          <a:lstStyle/>
          <a:p>
            <a:endParaRPr dirty="0"/>
          </a:p>
        </p:txBody>
      </p:sp>
      <p:pic>
        <p:nvPicPr>
          <p:cNvPr id="7" name="Picture 6">
            <a:extLst>
              <a:ext uri="{FF2B5EF4-FFF2-40B4-BE49-F238E27FC236}">
                <a16:creationId xmlns:a16="http://schemas.microsoft.com/office/drawing/2014/main" id="{B8DFA513-62C8-F396-7A53-8F9C04C47132}"/>
              </a:ext>
            </a:extLst>
          </p:cNvPr>
          <p:cNvPicPr>
            <a:picLocks noChangeAspect="1"/>
          </p:cNvPicPr>
          <p:nvPr/>
        </p:nvPicPr>
        <p:blipFill>
          <a:blip r:embed="rId4"/>
          <a:stretch>
            <a:fillRect/>
          </a:stretch>
        </p:blipFill>
        <p:spPr>
          <a:xfrm>
            <a:off x="11603238" y="316276"/>
            <a:ext cx="466725" cy="523875"/>
          </a:xfrm>
          <a:prstGeom prst="rect">
            <a:avLst/>
          </a:prstGeom>
        </p:spPr>
      </p:pic>
      <p:sp>
        <p:nvSpPr>
          <p:cNvPr id="9" name="Rectangle 8">
            <a:extLst>
              <a:ext uri="{FF2B5EF4-FFF2-40B4-BE49-F238E27FC236}">
                <a16:creationId xmlns:a16="http://schemas.microsoft.com/office/drawing/2014/main" id="{477E29F2-95DC-0D7A-FE4A-19F6651624EE}"/>
              </a:ext>
            </a:extLst>
          </p:cNvPr>
          <p:cNvSpPr/>
          <p:nvPr/>
        </p:nvSpPr>
        <p:spPr>
          <a:xfrm>
            <a:off x="515927" y="1803489"/>
            <a:ext cx="4008384" cy="43939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43937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91D3-695E-6F84-1F47-647B7A989570}"/>
              </a:ext>
            </a:extLst>
          </p:cNvPr>
          <p:cNvSpPr>
            <a:spLocks noGrp="1"/>
          </p:cNvSpPr>
          <p:nvPr>
            <p:ph type="title"/>
          </p:nvPr>
        </p:nvSpPr>
        <p:spPr>
          <a:xfrm>
            <a:off x="1272210" y="172677"/>
            <a:ext cx="10109870" cy="632494"/>
          </a:xfrm>
        </p:spPr>
        <p:txBody>
          <a:bodyPr>
            <a:normAutofit fontScale="90000"/>
          </a:bodyPr>
          <a:lstStyle/>
          <a:p>
            <a:r>
              <a:rPr lang="en-US" sz="4000" b="1" dirty="0">
                <a:solidFill>
                  <a:srgbClr val="FF0000"/>
                </a:solidFill>
                <a:latin typeface="Arial" panose="020B0604020202020204" pitchFamily="34" charset="0"/>
                <a:cs typeface="Arial" panose="020B0604020202020204" pitchFamily="34" charset="0"/>
              </a:rPr>
              <a:t>Top 10 Genres of Apps</a:t>
            </a:r>
            <a:endParaRPr lang="en-IN" sz="4000" b="1" dirty="0">
              <a:solidFill>
                <a:srgbClr val="FF0000"/>
              </a:solidFill>
              <a:latin typeface="Arial" panose="020B0604020202020204" pitchFamily="34" charset="0"/>
              <a:cs typeface="Arial" panose="020B0604020202020204" pitchFamily="34" charset="0"/>
            </a:endParaRPr>
          </a:p>
        </p:txBody>
      </p:sp>
      <p:pic>
        <p:nvPicPr>
          <p:cNvPr id="5" name="Content Placeholder 4" descr="Icon&#10;&#10;Description automatically generated with low confidence">
            <a:extLst>
              <a:ext uri="{FF2B5EF4-FFF2-40B4-BE49-F238E27FC236}">
                <a16:creationId xmlns:a16="http://schemas.microsoft.com/office/drawing/2014/main" id="{01B996A9-4563-A19F-8589-C849CE4603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920" y="3219886"/>
            <a:ext cx="10901675" cy="3602603"/>
          </a:xfrm>
        </p:spPr>
      </p:pic>
      <p:sp>
        <p:nvSpPr>
          <p:cNvPr id="6" name="object 13">
            <a:extLst>
              <a:ext uri="{FF2B5EF4-FFF2-40B4-BE49-F238E27FC236}">
                <a16:creationId xmlns:a16="http://schemas.microsoft.com/office/drawing/2014/main" id="{B973AAA6-1297-790D-3DEB-EFF36ADB50A0}"/>
              </a:ext>
            </a:extLst>
          </p:cNvPr>
          <p:cNvSpPr/>
          <p:nvPr/>
        </p:nvSpPr>
        <p:spPr>
          <a:xfrm>
            <a:off x="474061" y="185623"/>
            <a:ext cx="671718" cy="569048"/>
          </a:xfrm>
          <a:prstGeom prst="rect">
            <a:avLst/>
          </a:prstGeom>
          <a:blipFill>
            <a:blip r:embed="rId3" cstate="print"/>
            <a:stretch>
              <a:fillRect/>
            </a:stretch>
          </a:blipFill>
        </p:spPr>
        <p:txBody>
          <a:bodyPr wrap="square" lIns="0" tIns="0" rIns="0" bIns="0" rtlCol="0"/>
          <a:lstStyle/>
          <a:p>
            <a:endParaRPr dirty="0"/>
          </a:p>
        </p:txBody>
      </p:sp>
      <p:pic>
        <p:nvPicPr>
          <p:cNvPr id="7" name="Picture 6">
            <a:extLst>
              <a:ext uri="{FF2B5EF4-FFF2-40B4-BE49-F238E27FC236}">
                <a16:creationId xmlns:a16="http://schemas.microsoft.com/office/drawing/2014/main" id="{0A76ADF9-FA07-55FE-2A3F-145DB4A6380B}"/>
              </a:ext>
            </a:extLst>
          </p:cNvPr>
          <p:cNvPicPr>
            <a:picLocks noChangeAspect="1"/>
          </p:cNvPicPr>
          <p:nvPr/>
        </p:nvPicPr>
        <p:blipFill>
          <a:blip r:embed="rId4"/>
          <a:stretch>
            <a:fillRect/>
          </a:stretch>
        </p:blipFill>
        <p:spPr>
          <a:xfrm>
            <a:off x="11652677" y="133008"/>
            <a:ext cx="466725" cy="523875"/>
          </a:xfrm>
          <a:prstGeom prst="rect">
            <a:avLst/>
          </a:prstGeom>
        </p:spPr>
      </p:pic>
      <p:sp>
        <p:nvSpPr>
          <p:cNvPr id="8" name="TextBox 7">
            <a:extLst>
              <a:ext uri="{FF2B5EF4-FFF2-40B4-BE49-F238E27FC236}">
                <a16:creationId xmlns:a16="http://schemas.microsoft.com/office/drawing/2014/main" id="{F4373D93-44C1-93BA-FB05-92C38FB2AA23}"/>
              </a:ext>
            </a:extLst>
          </p:cNvPr>
          <p:cNvSpPr txBox="1"/>
          <p:nvPr/>
        </p:nvSpPr>
        <p:spPr>
          <a:xfrm>
            <a:off x="751002" y="1198781"/>
            <a:ext cx="3447068" cy="2308324"/>
          </a:xfrm>
          <a:prstGeom prst="rect">
            <a:avLst/>
          </a:prstGeom>
          <a:noFill/>
        </p:spPr>
        <p:txBody>
          <a:bodyPr wrap="square" rtlCol="0">
            <a:spAutoFit/>
          </a:bodyPr>
          <a:lstStyle/>
          <a:p>
            <a:pPr algn="l">
              <a:buFont typeface="Arial" panose="020B0604020202020204" pitchFamily="34" charset="0"/>
              <a:buChar char="•"/>
            </a:pPr>
            <a:r>
              <a:rPr lang="en-US" b="1" i="0" dirty="0">
                <a:solidFill>
                  <a:srgbClr val="212121"/>
                </a:solidFill>
                <a:effectLst/>
                <a:latin typeface="Verdana" panose="020B0604030504040204" pitchFamily="34" charset="0"/>
                <a:ea typeface="Verdana" panose="020B0604030504040204" pitchFamily="34" charset="0"/>
              </a:rPr>
              <a:t>Findings:-</a:t>
            </a:r>
          </a:p>
          <a:p>
            <a:pPr algn="l">
              <a:buFont typeface="Arial" panose="020B0604020202020204" pitchFamily="34" charset="0"/>
              <a:buChar char="•"/>
            </a:pPr>
            <a:r>
              <a:rPr lang="en-US" b="1" i="0" dirty="0">
                <a:solidFill>
                  <a:srgbClr val="212121"/>
                </a:solidFill>
                <a:effectLst/>
                <a:latin typeface="Verdana" panose="020B0604030504040204" pitchFamily="34" charset="0"/>
                <a:ea typeface="Verdana" panose="020B0604030504040204" pitchFamily="34" charset="0"/>
              </a:rPr>
              <a:t>Tools genre</a:t>
            </a:r>
            <a:r>
              <a:rPr lang="en-US" b="0" i="0" dirty="0">
                <a:solidFill>
                  <a:srgbClr val="212121"/>
                </a:solidFill>
                <a:effectLst/>
                <a:latin typeface="Verdana" panose="020B0604030504040204" pitchFamily="34" charset="0"/>
                <a:ea typeface="Verdana" panose="020B0604030504040204" pitchFamily="34" charset="0"/>
              </a:rPr>
              <a:t> have the </a:t>
            </a:r>
            <a:r>
              <a:rPr lang="en-US" b="1" i="0" dirty="0">
                <a:solidFill>
                  <a:srgbClr val="212121"/>
                </a:solidFill>
                <a:effectLst/>
                <a:latin typeface="Verdana" panose="020B0604030504040204" pitchFamily="34" charset="0"/>
                <a:ea typeface="Verdana" panose="020B0604030504040204" pitchFamily="34" charset="0"/>
              </a:rPr>
              <a:t>highest</a:t>
            </a:r>
            <a:r>
              <a:rPr lang="en-US" b="0" i="0" dirty="0">
                <a:solidFill>
                  <a:srgbClr val="212121"/>
                </a:solidFill>
                <a:effectLst/>
                <a:latin typeface="Verdana" panose="020B0604030504040204" pitchFamily="34" charset="0"/>
                <a:ea typeface="Verdana" panose="020B0604030504040204" pitchFamily="34" charset="0"/>
              </a:rPr>
              <a:t> count followed by </a:t>
            </a:r>
            <a:r>
              <a:rPr lang="en-US" b="1" i="0" dirty="0">
                <a:solidFill>
                  <a:srgbClr val="212121"/>
                </a:solidFill>
                <a:effectLst/>
                <a:latin typeface="Verdana" panose="020B0604030504040204" pitchFamily="34" charset="0"/>
                <a:ea typeface="Verdana" panose="020B0604030504040204" pitchFamily="34" charset="0"/>
              </a:rPr>
              <a:t>Entertainment</a:t>
            </a:r>
            <a:r>
              <a:rPr lang="en-US" b="0" i="0" dirty="0">
                <a:solidFill>
                  <a:srgbClr val="212121"/>
                </a:solidFill>
                <a:effectLst/>
                <a:latin typeface="Verdana" panose="020B0604030504040204" pitchFamily="34" charset="0"/>
                <a:ea typeface="Verdana" panose="020B0604030504040204" pitchFamily="34" charset="0"/>
              </a:rPr>
              <a:t>.</a:t>
            </a:r>
          </a:p>
          <a:p>
            <a:pPr algn="l">
              <a:buFont typeface="Arial" panose="020B0604020202020204" pitchFamily="34" charset="0"/>
              <a:buChar char="•"/>
            </a:pPr>
            <a:r>
              <a:rPr lang="en-US" b="1" i="0" dirty="0">
                <a:solidFill>
                  <a:srgbClr val="212121"/>
                </a:solidFill>
                <a:effectLst/>
                <a:latin typeface="Verdana" panose="020B0604030504040204" pitchFamily="34" charset="0"/>
                <a:ea typeface="Verdana" panose="020B0604030504040204" pitchFamily="34" charset="0"/>
              </a:rPr>
              <a:t>Lifestyle genre</a:t>
            </a:r>
            <a:r>
              <a:rPr lang="en-US" b="0" i="0" dirty="0">
                <a:solidFill>
                  <a:srgbClr val="212121"/>
                </a:solidFill>
                <a:effectLst/>
                <a:latin typeface="Verdana" panose="020B0604030504040204" pitchFamily="34" charset="0"/>
                <a:ea typeface="Verdana" panose="020B0604030504040204" pitchFamily="34" charset="0"/>
              </a:rPr>
              <a:t> have the </a:t>
            </a:r>
            <a:r>
              <a:rPr lang="en-US" b="1" i="0" dirty="0">
                <a:solidFill>
                  <a:srgbClr val="212121"/>
                </a:solidFill>
                <a:effectLst/>
                <a:latin typeface="Verdana" panose="020B0604030504040204" pitchFamily="34" charset="0"/>
                <a:ea typeface="Verdana" panose="020B0604030504040204" pitchFamily="34" charset="0"/>
              </a:rPr>
              <a:t>lowest</a:t>
            </a:r>
            <a:r>
              <a:rPr lang="en-US" b="0" i="0" dirty="0">
                <a:solidFill>
                  <a:srgbClr val="212121"/>
                </a:solidFill>
                <a:effectLst/>
                <a:latin typeface="Verdana" panose="020B0604030504040204" pitchFamily="34" charset="0"/>
                <a:ea typeface="Verdana" panose="020B0604030504040204" pitchFamily="34" charset="0"/>
              </a:rPr>
              <a:t> count followed by </a:t>
            </a:r>
            <a:r>
              <a:rPr lang="en-US" b="1" i="0" dirty="0">
                <a:solidFill>
                  <a:srgbClr val="212121"/>
                </a:solidFill>
                <a:effectLst/>
                <a:latin typeface="Verdana" panose="020B0604030504040204" pitchFamily="34" charset="0"/>
                <a:ea typeface="Verdana" panose="020B0604030504040204" pitchFamily="34" charset="0"/>
              </a:rPr>
              <a:t>Communication</a:t>
            </a:r>
            <a:r>
              <a:rPr lang="en-US" b="0" i="0" dirty="0">
                <a:solidFill>
                  <a:srgbClr val="212121"/>
                </a:solidFill>
                <a:effectLst/>
                <a:latin typeface="Verdana" panose="020B0604030504040204" pitchFamily="34" charset="0"/>
                <a:ea typeface="Verdana" panose="020B0604030504040204" pitchFamily="34" charset="0"/>
              </a:rPr>
              <a:t>.</a:t>
            </a:r>
          </a:p>
          <a:p>
            <a:endParaRPr lang="en-IN" dirty="0"/>
          </a:p>
        </p:txBody>
      </p:sp>
      <p:sp>
        <p:nvSpPr>
          <p:cNvPr id="10" name="Rectangle 9">
            <a:extLst>
              <a:ext uri="{FF2B5EF4-FFF2-40B4-BE49-F238E27FC236}">
                <a16:creationId xmlns:a16="http://schemas.microsoft.com/office/drawing/2014/main" id="{9A438816-390B-8DFC-C1FA-3A0A14A01608}"/>
              </a:ext>
            </a:extLst>
          </p:cNvPr>
          <p:cNvSpPr/>
          <p:nvPr/>
        </p:nvSpPr>
        <p:spPr>
          <a:xfrm>
            <a:off x="751002" y="1092390"/>
            <a:ext cx="3325694" cy="21274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29382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043E-0616-7036-0A93-E21D843184A8}"/>
              </a:ext>
            </a:extLst>
          </p:cNvPr>
          <p:cNvSpPr>
            <a:spLocks noGrp="1"/>
          </p:cNvSpPr>
          <p:nvPr>
            <p:ph type="title"/>
          </p:nvPr>
        </p:nvSpPr>
        <p:spPr>
          <a:xfrm>
            <a:off x="1253765" y="261431"/>
            <a:ext cx="8780505" cy="634115"/>
          </a:xfrm>
        </p:spPr>
        <p:txBody>
          <a:bodyPr>
            <a:normAutofit fontScale="90000"/>
          </a:bodyPr>
          <a:lstStyle/>
          <a:p>
            <a:r>
              <a:rPr lang="en-US" sz="4000" b="1" dirty="0">
                <a:solidFill>
                  <a:srgbClr val="FF0000"/>
                </a:solidFill>
                <a:latin typeface="Arial" panose="020B0604020202020204" pitchFamily="34" charset="0"/>
                <a:cs typeface="Arial" panose="020B0604020202020204" pitchFamily="34" charset="0"/>
              </a:rPr>
              <a:t>Distribution of Ratings of the apps</a:t>
            </a:r>
            <a:endParaRPr lang="en-IN" sz="4000" b="1" dirty="0">
              <a:solidFill>
                <a:srgbClr val="FF0000"/>
              </a:solidFill>
              <a:latin typeface="Arial" panose="020B0604020202020204" pitchFamily="34" charset="0"/>
              <a:cs typeface="Arial" panose="020B0604020202020204" pitchFamily="34" charset="0"/>
            </a:endParaRPr>
          </a:p>
        </p:txBody>
      </p:sp>
      <p:pic>
        <p:nvPicPr>
          <p:cNvPr id="5" name="Content Placeholder 4" descr="A picture containing shape&#10;&#10;Description automatically generated">
            <a:extLst>
              <a:ext uri="{FF2B5EF4-FFF2-40B4-BE49-F238E27FC236}">
                <a16:creationId xmlns:a16="http://schemas.microsoft.com/office/drawing/2014/main" id="{08829947-F8D8-F092-3E8C-E411AD2FA5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320" y="3657600"/>
            <a:ext cx="6208150" cy="3046137"/>
          </a:xfrm>
        </p:spPr>
      </p:pic>
      <p:sp>
        <p:nvSpPr>
          <p:cNvPr id="6" name="object 13">
            <a:extLst>
              <a:ext uri="{FF2B5EF4-FFF2-40B4-BE49-F238E27FC236}">
                <a16:creationId xmlns:a16="http://schemas.microsoft.com/office/drawing/2014/main" id="{9BA179AE-BE45-C2B6-7C08-A0ED20EE8126}"/>
              </a:ext>
            </a:extLst>
          </p:cNvPr>
          <p:cNvSpPr/>
          <p:nvPr/>
        </p:nvSpPr>
        <p:spPr>
          <a:xfrm>
            <a:off x="509411" y="261431"/>
            <a:ext cx="671718" cy="569048"/>
          </a:xfrm>
          <a:prstGeom prst="rect">
            <a:avLst/>
          </a:prstGeom>
          <a:blipFill>
            <a:blip r:embed="rId3" cstate="print"/>
            <a:stretch>
              <a:fillRect/>
            </a:stretch>
          </a:blipFill>
        </p:spPr>
        <p:txBody>
          <a:bodyPr wrap="square" lIns="0" tIns="0" rIns="0" bIns="0" rtlCol="0"/>
          <a:lstStyle/>
          <a:p>
            <a:endParaRPr dirty="0"/>
          </a:p>
        </p:txBody>
      </p:sp>
      <p:pic>
        <p:nvPicPr>
          <p:cNvPr id="7" name="Picture 6">
            <a:extLst>
              <a:ext uri="{FF2B5EF4-FFF2-40B4-BE49-F238E27FC236}">
                <a16:creationId xmlns:a16="http://schemas.microsoft.com/office/drawing/2014/main" id="{1FDC2D49-A58C-7570-3A7C-28B90E4A26F6}"/>
              </a:ext>
            </a:extLst>
          </p:cNvPr>
          <p:cNvPicPr>
            <a:picLocks noChangeAspect="1"/>
          </p:cNvPicPr>
          <p:nvPr/>
        </p:nvPicPr>
        <p:blipFill>
          <a:blip r:embed="rId4"/>
          <a:stretch>
            <a:fillRect/>
          </a:stretch>
        </p:blipFill>
        <p:spPr>
          <a:xfrm>
            <a:off x="11553286" y="261431"/>
            <a:ext cx="466725" cy="523875"/>
          </a:xfrm>
          <a:prstGeom prst="rect">
            <a:avLst/>
          </a:prstGeom>
        </p:spPr>
      </p:pic>
      <p:sp>
        <p:nvSpPr>
          <p:cNvPr id="8" name="TextBox 7">
            <a:extLst>
              <a:ext uri="{FF2B5EF4-FFF2-40B4-BE49-F238E27FC236}">
                <a16:creationId xmlns:a16="http://schemas.microsoft.com/office/drawing/2014/main" id="{F1D57CD8-AF0A-A273-7115-7C56C837ACA0}"/>
              </a:ext>
            </a:extLst>
          </p:cNvPr>
          <p:cNvSpPr txBox="1"/>
          <p:nvPr/>
        </p:nvSpPr>
        <p:spPr>
          <a:xfrm>
            <a:off x="7560297" y="1038155"/>
            <a:ext cx="2739224" cy="2862322"/>
          </a:xfrm>
          <a:prstGeom prst="rect">
            <a:avLst/>
          </a:prstGeom>
          <a:noFill/>
        </p:spPr>
        <p:txBody>
          <a:bodyPr wrap="square"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lang="en-US" sz="1200" dirty="0">
                <a:solidFill>
                  <a:srgbClr val="124F5B"/>
                </a:solidFill>
                <a:latin typeface="Verdana"/>
                <a:cs typeface="Verdana"/>
              </a:rPr>
              <a:t>Th</a:t>
            </a:r>
            <a:r>
              <a:rPr lang="en-US" sz="1200" spc="10" dirty="0">
                <a:solidFill>
                  <a:srgbClr val="124F5B"/>
                </a:solidFill>
                <a:latin typeface="Verdana"/>
                <a:cs typeface="Verdana"/>
              </a:rPr>
              <a:t>e	</a:t>
            </a:r>
            <a:r>
              <a:rPr lang="en-US" sz="1200" spc="-40" dirty="0">
                <a:solidFill>
                  <a:srgbClr val="124F5B"/>
                </a:solidFill>
                <a:latin typeface="Verdana"/>
                <a:cs typeface="Verdana"/>
              </a:rPr>
              <a:t>a</a:t>
            </a:r>
            <a:r>
              <a:rPr lang="en-US" sz="1200" spc="-120" dirty="0">
                <a:solidFill>
                  <a:srgbClr val="124F5B"/>
                </a:solidFill>
                <a:latin typeface="Verdana"/>
                <a:cs typeface="Verdana"/>
              </a:rPr>
              <a:t>v</a:t>
            </a:r>
            <a:r>
              <a:rPr lang="en-US" sz="1200" spc="-20" dirty="0">
                <a:solidFill>
                  <a:srgbClr val="124F5B"/>
                </a:solidFill>
                <a:latin typeface="Verdana"/>
                <a:cs typeface="Verdana"/>
              </a:rPr>
              <a:t>e</a:t>
            </a:r>
            <a:r>
              <a:rPr lang="en-US" sz="1200" spc="-35" dirty="0">
                <a:solidFill>
                  <a:srgbClr val="124F5B"/>
                </a:solidFill>
                <a:latin typeface="Verdana"/>
                <a:cs typeface="Verdana"/>
              </a:rPr>
              <a:t>r</a:t>
            </a:r>
            <a:r>
              <a:rPr lang="en-US" sz="1200" spc="-20" dirty="0">
                <a:solidFill>
                  <a:srgbClr val="124F5B"/>
                </a:solidFill>
                <a:latin typeface="Verdana"/>
                <a:cs typeface="Verdana"/>
              </a:rPr>
              <a:t>a</a:t>
            </a:r>
            <a:r>
              <a:rPr lang="en-US" sz="1200" spc="60" dirty="0">
                <a:solidFill>
                  <a:srgbClr val="124F5B"/>
                </a:solidFill>
                <a:latin typeface="Verdana"/>
                <a:cs typeface="Verdana"/>
              </a:rPr>
              <a:t>ge</a:t>
            </a:r>
            <a:r>
              <a:rPr lang="en-US" sz="1200" dirty="0">
                <a:solidFill>
                  <a:srgbClr val="124F5B"/>
                </a:solidFill>
                <a:latin typeface="Verdana"/>
                <a:cs typeface="Verdana"/>
              </a:rPr>
              <a:t>	</a:t>
            </a:r>
            <a:r>
              <a:rPr lang="en-US" sz="1200" spc="-5" dirty="0">
                <a:solidFill>
                  <a:srgbClr val="124F5B"/>
                </a:solidFill>
                <a:latin typeface="Verdana"/>
                <a:cs typeface="Verdana"/>
              </a:rPr>
              <a:t>user</a:t>
            </a:r>
            <a:r>
              <a:rPr lang="en-US" sz="1200" dirty="0">
                <a:solidFill>
                  <a:srgbClr val="124F5B"/>
                </a:solidFill>
                <a:latin typeface="Verdana"/>
                <a:cs typeface="Verdana"/>
              </a:rPr>
              <a:t>	</a:t>
            </a:r>
            <a:r>
              <a:rPr lang="en-US" sz="1200" spc="-65" dirty="0">
                <a:solidFill>
                  <a:srgbClr val="124F5B"/>
                </a:solidFill>
                <a:latin typeface="Verdana"/>
                <a:cs typeface="Verdana"/>
              </a:rPr>
              <a:t>r</a:t>
            </a:r>
            <a:r>
              <a:rPr lang="en-US" sz="1200" spc="15" dirty="0">
                <a:solidFill>
                  <a:srgbClr val="124F5B"/>
                </a:solidFill>
                <a:latin typeface="Verdana"/>
                <a:cs typeface="Verdana"/>
              </a:rPr>
              <a:t>atin</a:t>
            </a:r>
            <a:r>
              <a:rPr lang="en-US" sz="1200" spc="110" dirty="0">
                <a:solidFill>
                  <a:srgbClr val="124F5B"/>
                </a:solidFill>
                <a:latin typeface="Verdana"/>
                <a:cs typeface="Verdana"/>
              </a:rPr>
              <a:t>g</a:t>
            </a:r>
            <a:r>
              <a:rPr lang="en-US" sz="1200" dirty="0">
                <a:solidFill>
                  <a:srgbClr val="124F5B"/>
                </a:solidFill>
                <a:latin typeface="Verdana"/>
                <a:cs typeface="Verdana"/>
              </a:rPr>
              <a:t>	</a:t>
            </a:r>
            <a:r>
              <a:rPr lang="en-US" sz="1200" spc="-35" dirty="0">
                <a:solidFill>
                  <a:srgbClr val="124F5B"/>
                </a:solidFill>
                <a:latin typeface="Verdana"/>
                <a:cs typeface="Verdana"/>
              </a:rPr>
              <a:t>is  </a:t>
            </a:r>
            <a:r>
              <a:rPr lang="en-US" sz="1200" spc="25" dirty="0">
                <a:solidFill>
                  <a:srgbClr val="124F5B"/>
                </a:solidFill>
                <a:latin typeface="Verdana"/>
                <a:cs typeface="Verdana"/>
              </a:rPr>
              <a:t>divided</a:t>
            </a:r>
            <a:r>
              <a:rPr lang="en-US" sz="1200" spc="-170" dirty="0">
                <a:solidFill>
                  <a:srgbClr val="124F5B"/>
                </a:solidFill>
                <a:latin typeface="Verdana"/>
                <a:cs typeface="Verdana"/>
              </a:rPr>
              <a:t> </a:t>
            </a:r>
            <a:r>
              <a:rPr lang="en-US" sz="1200" spc="20" dirty="0">
                <a:solidFill>
                  <a:srgbClr val="124F5B"/>
                </a:solidFill>
                <a:latin typeface="Verdana"/>
                <a:cs typeface="Verdana"/>
              </a:rPr>
              <a:t>into</a:t>
            </a:r>
            <a:r>
              <a:rPr lang="en-US" sz="1200" spc="-165" dirty="0">
                <a:solidFill>
                  <a:srgbClr val="124F5B"/>
                </a:solidFill>
                <a:latin typeface="Verdana"/>
                <a:cs typeface="Verdana"/>
              </a:rPr>
              <a:t> </a:t>
            </a:r>
            <a:r>
              <a:rPr lang="en-US" sz="1200" spc="45" dirty="0">
                <a:solidFill>
                  <a:srgbClr val="124F5B"/>
                </a:solidFill>
                <a:latin typeface="Verdana"/>
                <a:cs typeface="Verdana"/>
              </a:rPr>
              <a:t>4</a:t>
            </a:r>
            <a:r>
              <a:rPr lang="en-US" sz="1200" spc="-165" dirty="0">
                <a:solidFill>
                  <a:srgbClr val="124F5B"/>
                </a:solidFill>
                <a:latin typeface="Verdana"/>
                <a:cs typeface="Verdana"/>
              </a:rPr>
              <a:t> </a:t>
            </a:r>
            <a:r>
              <a:rPr lang="en-US" sz="1200" spc="-35" dirty="0">
                <a:solidFill>
                  <a:srgbClr val="124F5B"/>
                </a:solidFill>
                <a:latin typeface="Verdana"/>
                <a:cs typeface="Verdana"/>
              </a:rPr>
              <a:t>categories:</a:t>
            </a:r>
            <a:endParaRPr lang="en-US" sz="1200" dirty="0">
              <a:latin typeface="Verdana"/>
              <a:cs typeface="Verdana"/>
            </a:endParaRPr>
          </a:p>
          <a:p>
            <a:pPr marL="469900" lvl="1" indent="-367030">
              <a:lnSpc>
                <a:spcPct val="100000"/>
              </a:lnSpc>
              <a:buFont typeface="Arial"/>
              <a:buChar char="●"/>
              <a:tabLst>
                <a:tab pos="469265" algn="l"/>
                <a:tab pos="469900" algn="l"/>
              </a:tabLst>
            </a:pPr>
            <a:r>
              <a:rPr lang="en-US" sz="1200" spc="-35" dirty="0">
                <a:solidFill>
                  <a:srgbClr val="124F5B"/>
                </a:solidFill>
                <a:latin typeface="Verdana"/>
                <a:cs typeface="Verdana"/>
              </a:rPr>
              <a:t>Rating:</a:t>
            </a:r>
            <a:r>
              <a:rPr lang="en-US" sz="1200" spc="-170" dirty="0">
                <a:solidFill>
                  <a:srgbClr val="124F5B"/>
                </a:solidFill>
                <a:latin typeface="Verdana"/>
                <a:cs typeface="Verdana"/>
              </a:rPr>
              <a:t> </a:t>
            </a:r>
            <a:r>
              <a:rPr lang="en-US" sz="1200" spc="-65" dirty="0">
                <a:solidFill>
                  <a:srgbClr val="124F5B"/>
                </a:solidFill>
                <a:latin typeface="Verdana"/>
                <a:cs typeface="Verdana"/>
              </a:rPr>
              <a:t>4-5</a:t>
            </a:r>
            <a:r>
              <a:rPr lang="en-US" sz="1200" spc="-170" dirty="0">
                <a:solidFill>
                  <a:srgbClr val="124F5B"/>
                </a:solidFill>
                <a:latin typeface="Verdana"/>
                <a:cs typeface="Verdana"/>
              </a:rPr>
              <a:t> </a:t>
            </a:r>
            <a:r>
              <a:rPr lang="en-US" sz="1200" dirty="0">
                <a:solidFill>
                  <a:srgbClr val="124F5B"/>
                </a:solidFill>
                <a:latin typeface="AoyagiKouzanFontT"/>
                <a:cs typeface="AoyagiKouzanFontT"/>
              </a:rPr>
              <a:t>⇒</a:t>
            </a:r>
            <a:r>
              <a:rPr lang="en-US" sz="1200" spc="-430" dirty="0">
                <a:solidFill>
                  <a:srgbClr val="124F5B"/>
                </a:solidFill>
                <a:latin typeface="AoyagiKouzanFontT"/>
                <a:cs typeface="AoyagiKouzanFontT"/>
              </a:rPr>
              <a:t> </a:t>
            </a:r>
            <a:r>
              <a:rPr lang="en-US" sz="1200" spc="-15" dirty="0">
                <a:solidFill>
                  <a:srgbClr val="124F5B"/>
                </a:solidFill>
                <a:latin typeface="Verdana"/>
                <a:cs typeface="Verdana"/>
              </a:rPr>
              <a:t>Top</a:t>
            </a:r>
            <a:r>
              <a:rPr lang="en-US" sz="1200" spc="-170" dirty="0">
                <a:solidFill>
                  <a:srgbClr val="124F5B"/>
                </a:solidFill>
                <a:latin typeface="Verdana"/>
                <a:cs typeface="Verdana"/>
              </a:rPr>
              <a:t> </a:t>
            </a:r>
            <a:r>
              <a:rPr lang="en-US" sz="1200" spc="20" dirty="0">
                <a:solidFill>
                  <a:srgbClr val="124F5B"/>
                </a:solidFill>
                <a:latin typeface="Verdana"/>
                <a:cs typeface="Verdana"/>
              </a:rPr>
              <a:t>Rated</a:t>
            </a:r>
            <a:endParaRPr lang="en-US" sz="1200" dirty="0">
              <a:latin typeface="Verdana"/>
              <a:cs typeface="Verdana"/>
            </a:endParaRPr>
          </a:p>
          <a:p>
            <a:pPr marL="469900" lvl="1" indent="-367030">
              <a:lnSpc>
                <a:spcPct val="100000"/>
              </a:lnSpc>
              <a:buFont typeface="Arial"/>
              <a:buChar char="●"/>
              <a:tabLst>
                <a:tab pos="469265" algn="l"/>
                <a:tab pos="469900" algn="l"/>
              </a:tabLst>
            </a:pPr>
            <a:r>
              <a:rPr lang="en-US" sz="1200" spc="-35" dirty="0">
                <a:solidFill>
                  <a:srgbClr val="124F5B"/>
                </a:solidFill>
                <a:latin typeface="Verdana"/>
                <a:cs typeface="Verdana"/>
              </a:rPr>
              <a:t>Rating:</a:t>
            </a:r>
            <a:r>
              <a:rPr lang="en-US" sz="1200" spc="-170" dirty="0">
                <a:solidFill>
                  <a:srgbClr val="124F5B"/>
                </a:solidFill>
                <a:latin typeface="Verdana"/>
                <a:cs typeface="Verdana"/>
              </a:rPr>
              <a:t> </a:t>
            </a:r>
            <a:r>
              <a:rPr lang="en-US" sz="1200" spc="-70" dirty="0">
                <a:solidFill>
                  <a:srgbClr val="124F5B"/>
                </a:solidFill>
                <a:latin typeface="Verdana"/>
                <a:cs typeface="Verdana"/>
              </a:rPr>
              <a:t>3-4</a:t>
            </a:r>
            <a:r>
              <a:rPr lang="en-US" sz="1200" spc="-170" dirty="0">
                <a:solidFill>
                  <a:srgbClr val="124F5B"/>
                </a:solidFill>
                <a:latin typeface="Verdana"/>
                <a:cs typeface="Verdana"/>
              </a:rPr>
              <a:t> </a:t>
            </a:r>
            <a:r>
              <a:rPr lang="en-US" sz="1200" dirty="0">
                <a:solidFill>
                  <a:srgbClr val="124F5B"/>
                </a:solidFill>
                <a:latin typeface="AoyagiKouzanFontT"/>
                <a:cs typeface="AoyagiKouzanFontT"/>
              </a:rPr>
              <a:t>⇒</a:t>
            </a:r>
            <a:r>
              <a:rPr lang="en-US" sz="1200" spc="-434" dirty="0">
                <a:solidFill>
                  <a:srgbClr val="124F5B"/>
                </a:solidFill>
                <a:latin typeface="AoyagiKouzanFontT"/>
                <a:cs typeface="AoyagiKouzanFontT"/>
              </a:rPr>
              <a:t> </a:t>
            </a:r>
            <a:r>
              <a:rPr lang="en-US" sz="1200" spc="10" dirty="0">
                <a:solidFill>
                  <a:srgbClr val="124F5B"/>
                </a:solidFill>
                <a:latin typeface="Verdana"/>
                <a:cs typeface="Verdana"/>
              </a:rPr>
              <a:t>Above</a:t>
            </a:r>
            <a:r>
              <a:rPr lang="en-US" sz="1200" spc="-170" dirty="0">
                <a:solidFill>
                  <a:srgbClr val="124F5B"/>
                </a:solidFill>
                <a:latin typeface="Verdana"/>
                <a:cs typeface="Verdana"/>
              </a:rPr>
              <a:t> </a:t>
            </a:r>
            <a:r>
              <a:rPr lang="en-US" sz="1200" spc="-10" dirty="0">
                <a:solidFill>
                  <a:srgbClr val="124F5B"/>
                </a:solidFill>
                <a:latin typeface="Verdana"/>
                <a:cs typeface="Verdana"/>
              </a:rPr>
              <a:t>Average</a:t>
            </a:r>
            <a:endParaRPr lang="en-US" sz="1200" dirty="0">
              <a:latin typeface="Verdana"/>
              <a:cs typeface="Verdana"/>
            </a:endParaRPr>
          </a:p>
          <a:p>
            <a:pPr marL="469900" lvl="1" indent="-367030">
              <a:lnSpc>
                <a:spcPct val="100000"/>
              </a:lnSpc>
              <a:buFont typeface="Arial"/>
              <a:buChar char="●"/>
              <a:tabLst>
                <a:tab pos="469265" algn="l"/>
                <a:tab pos="469900" algn="l"/>
              </a:tabLst>
            </a:pPr>
            <a:r>
              <a:rPr lang="en-US" sz="1200" spc="-35" dirty="0">
                <a:solidFill>
                  <a:srgbClr val="124F5B"/>
                </a:solidFill>
                <a:latin typeface="Verdana"/>
                <a:cs typeface="Verdana"/>
              </a:rPr>
              <a:t>Rating: </a:t>
            </a:r>
            <a:r>
              <a:rPr lang="en-US" sz="1200" spc="-145" dirty="0">
                <a:solidFill>
                  <a:srgbClr val="124F5B"/>
                </a:solidFill>
                <a:latin typeface="Verdana"/>
                <a:cs typeface="Verdana"/>
              </a:rPr>
              <a:t>2-3 </a:t>
            </a:r>
            <a:r>
              <a:rPr lang="en-US" sz="1200" dirty="0">
                <a:solidFill>
                  <a:srgbClr val="124F5B"/>
                </a:solidFill>
                <a:latin typeface="AoyagiKouzanFontT"/>
                <a:cs typeface="AoyagiKouzanFontT"/>
              </a:rPr>
              <a:t>⇒</a:t>
            </a:r>
            <a:r>
              <a:rPr lang="en-US" sz="1200" spc="-590" dirty="0">
                <a:solidFill>
                  <a:srgbClr val="124F5B"/>
                </a:solidFill>
                <a:latin typeface="AoyagiKouzanFontT"/>
                <a:cs typeface="AoyagiKouzanFontT"/>
              </a:rPr>
              <a:t> </a:t>
            </a:r>
            <a:r>
              <a:rPr lang="en-US" sz="1200" spc="-10" dirty="0">
                <a:solidFill>
                  <a:srgbClr val="124F5B"/>
                </a:solidFill>
                <a:latin typeface="Verdana"/>
                <a:cs typeface="Verdana"/>
              </a:rPr>
              <a:t>Average</a:t>
            </a:r>
            <a:endParaRPr lang="en-US" sz="1200" dirty="0">
              <a:latin typeface="Verdana"/>
              <a:cs typeface="Verdana"/>
            </a:endParaRPr>
          </a:p>
          <a:p>
            <a:pPr marL="469900" lvl="1" indent="-367030">
              <a:lnSpc>
                <a:spcPct val="100000"/>
              </a:lnSpc>
              <a:buFont typeface="Arial"/>
              <a:buChar char="●"/>
              <a:tabLst>
                <a:tab pos="469265" algn="l"/>
                <a:tab pos="469900" algn="l"/>
              </a:tabLst>
            </a:pPr>
            <a:r>
              <a:rPr lang="en-US" sz="1200" spc="-35" dirty="0">
                <a:solidFill>
                  <a:srgbClr val="124F5B"/>
                </a:solidFill>
                <a:latin typeface="Verdana"/>
                <a:cs typeface="Verdana"/>
              </a:rPr>
              <a:t>Rating: </a:t>
            </a:r>
            <a:r>
              <a:rPr lang="en-US" sz="1200" spc="-260" dirty="0">
                <a:solidFill>
                  <a:srgbClr val="124F5B"/>
                </a:solidFill>
                <a:latin typeface="Verdana"/>
                <a:cs typeface="Verdana"/>
              </a:rPr>
              <a:t>1-2 </a:t>
            </a:r>
            <a:r>
              <a:rPr lang="en-US" sz="1200" dirty="0">
                <a:solidFill>
                  <a:srgbClr val="124F5B"/>
                </a:solidFill>
                <a:latin typeface="AoyagiKouzanFontT"/>
                <a:cs typeface="AoyagiKouzanFontT"/>
              </a:rPr>
              <a:t>⇒</a:t>
            </a:r>
            <a:r>
              <a:rPr lang="en-US" sz="1200" spc="-685" dirty="0">
                <a:solidFill>
                  <a:srgbClr val="124F5B"/>
                </a:solidFill>
                <a:latin typeface="AoyagiKouzanFontT"/>
                <a:cs typeface="AoyagiKouzanFontT"/>
              </a:rPr>
              <a:t> </a:t>
            </a:r>
            <a:r>
              <a:rPr lang="en-US" sz="1200" spc="45" dirty="0">
                <a:solidFill>
                  <a:srgbClr val="124F5B"/>
                </a:solidFill>
                <a:latin typeface="Verdana"/>
                <a:cs typeface="Verdana"/>
              </a:rPr>
              <a:t>Below </a:t>
            </a:r>
            <a:r>
              <a:rPr lang="en-US" sz="1200" spc="-10" dirty="0">
                <a:solidFill>
                  <a:srgbClr val="124F5B"/>
                </a:solidFill>
                <a:latin typeface="Verdana"/>
                <a:cs typeface="Verdana"/>
              </a:rPr>
              <a:t>Average</a:t>
            </a:r>
            <a:endParaRPr lang="en-US" sz="1200" dirty="0">
              <a:latin typeface="Verdana"/>
              <a:cs typeface="Verdana"/>
            </a:endParaRPr>
          </a:p>
          <a:p>
            <a:pPr marL="469265" marR="5080" indent="-457200" algn="just">
              <a:lnSpc>
                <a:spcPct val="100000"/>
              </a:lnSpc>
              <a:buFont typeface="AoyagiKouzanFontT"/>
              <a:buChar char="❏"/>
              <a:tabLst>
                <a:tab pos="469900" algn="l"/>
              </a:tabLst>
            </a:pPr>
            <a:r>
              <a:rPr lang="en-US" sz="1200" spc="5" dirty="0">
                <a:solidFill>
                  <a:srgbClr val="124F5B"/>
                </a:solidFill>
                <a:latin typeface="Verdana"/>
                <a:cs typeface="Verdana"/>
              </a:rPr>
              <a:t>The </a:t>
            </a:r>
            <a:r>
              <a:rPr lang="en-US" sz="1200" spc="-15" dirty="0">
                <a:solidFill>
                  <a:srgbClr val="124F5B"/>
                </a:solidFill>
                <a:latin typeface="Verdana"/>
                <a:cs typeface="Verdana"/>
              </a:rPr>
              <a:t>majority </a:t>
            </a:r>
            <a:r>
              <a:rPr lang="en-US" sz="1200" spc="5" dirty="0">
                <a:solidFill>
                  <a:srgbClr val="124F5B"/>
                </a:solidFill>
                <a:latin typeface="Verdana"/>
                <a:cs typeface="Verdana"/>
              </a:rPr>
              <a:t>of </a:t>
            </a:r>
            <a:r>
              <a:rPr lang="en-US" sz="1200" spc="35" dirty="0">
                <a:solidFill>
                  <a:srgbClr val="124F5B"/>
                </a:solidFill>
                <a:latin typeface="Verdana"/>
                <a:cs typeface="Verdana"/>
              </a:rPr>
              <a:t>the </a:t>
            </a:r>
            <a:r>
              <a:rPr lang="en-US" sz="1200" spc="30" dirty="0">
                <a:solidFill>
                  <a:srgbClr val="124F5B"/>
                </a:solidFill>
                <a:latin typeface="Verdana"/>
                <a:cs typeface="Verdana"/>
              </a:rPr>
              <a:t>apps in  </a:t>
            </a:r>
            <a:r>
              <a:rPr lang="en-US" sz="1200" spc="35" dirty="0">
                <a:solidFill>
                  <a:srgbClr val="124F5B"/>
                </a:solidFill>
                <a:latin typeface="Verdana"/>
                <a:cs typeface="Verdana"/>
              </a:rPr>
              <a:t>the </a:t>
            </a:r>
            <a:r>
              <a:rPr lang="en-US" sz="1200" spc="15" dirty="0">
                <a:solidFill>
                  <a:srgbClr val="124F5B"/>
                </a:solidFill>
                <a:latin typeface="Verdana"/>
                <a:cs typeface="Verdana"/>
              </a:rPr>
              <a:t>Play </a:t>
            </a:r>
            <a:r>
              <a:rPr lang="en-US" sz="1200" spc="-35" dirty="0">
                <a:solidFill>
                  <a:srgbClr val="124F5B"/>
                </a:solidFill>
                <a:latin typeface="Verdana"/>
                <a:cs typeface="Verdana"/>
              </a:rPr>
              <a:t>Store </a:t>
            </a:r>
            <a:r>
              <a:rPr lang="en-US" sz="1200" spc="-220" dirty="0">
                <a:solidFill>
                  <a:srgbClr val="124F5B"/>
                </a:solidFill>
                <a:latin typeface="Verdana"/>
                <a:cs typeface="Verdana"/>
              </a:rPr>
              <a:t>(~80%) </a:t>
            </a:r>
            <a:r>
              <a:rPr lang="en-US" sz="1200" spc="-30" dirty="0">
                <a:solidFill>
                  <a:srgbClr val="124F5B"/>
                </a:solidFill>
                <a:latin typeface="Verdana"/>
                <a:cs typeface="Verdana"/>
              </a:rPr>
              <a:t>are </a:t>
            </a:r>
            <a:r>
              <a:rPr lang="en-US" sz="1200" spc="40" dirty="0">
                <a:solidFill>
                  <a:srgbClr val="124F5B"/>
                </a:solidFill>
                <a:latin typeface="Verdana"/>
                <a:cs typeface="Verdana"/>
              </a:rPr>
              <a:t>top  </a:t>
            </a:r>
            <a:r>
              <a:rPr lang="en-US" sz="1200" spc="-45" dirty="0">
                <a:solidFill>
                  <a:srgbClr val="124F5B"/>
                </a:solidFill>
                <a:latin typeface="Verdana"/>
                <a:cs typeface="Verdana"/>
              </a:rPr>
              <a:t>rated.</a:t>
            </a:r>
            <a:endParaRPr lang="en-US" sz="1200" dirty="0">
              <a:latin typeface="Verdana"/>
              <a:cs typeface="Verdana"/>
            </a:endParaRPr>
          </a:p>
          <a:p>
            <a:pPr marL="469265" marR="5080" indent="-457200" algn="just">
              <a:lnSpc>
                <a:spcPct val="100000"/>
              </a:lnSpc>
              <a:buFont typeface="AoyagiKouzanFontT"/>
              <a:buChar char="❏"/>
              <a:tabLst>
                <a:tab pos="469900" algn="l"/>
              </a:tabLst>
            </a:pPr>
            <a:r>
              <a:rPr lang="en-US" sz="1200" spc="-20" dirty="0">
                <a:solidFill>
                  <a:srgbClr val="124F5B"/>
                </a:solidFill>
                <a:latin typeface="Verdana"/>
                <a:cs typeface="Verdana"/>
              </a:rPr>
              <a:t>This </a:t>
            </a:r>
            <a:r>
              <a:rPr lang="en-US" sz="1200" spc="25" dirty="0">
                <a:solidFill>
                  <a:srgbClr val="124F5B"/>
                </a:solidFill>
                <a:latin typeface="Verdana"/>
                <a:cs typeface="Verdana"/>
              </a:rPr>
              <a:t>implies that </a:t>
            </a:r>
            <a:r>
              <a:rPr lang="en-US" sz="1200" spc="35" dirty="0">
                <a:solidFill>
                  <a:srgbClr val="124F5B"/>
                </a:solidFill>
                <a:latin typeface="Verdana"/>
                <a:cs typeface="Verdana"/>
              </a:rPr>
              <a:t>the</a:t>
            </a:r>
            <a:r>
              <a:rPr lang="en-US" sz="1200" spc="-260" dirty="0">
                <a:solidFill>
                  <a:srgbClr val="124F5B"/>
                </a:solidFill>
                <a:latin typeface="Verdana"/>
                <a:cs typeface="Verdana"/>
              </a:rPr>
              <a:t> </a:t>
            </a:r>
            <a:r>
              <a:rPr lang="en-US" sz="1200" spc="-15" dirty="0">
                <a:solidFill>
                  <a:srgbClr val="124F5B"/>
                </a:solidFill>
                <a:latin typeface="Verdana"/>
                <a:cs typeface="Verdana"/>
              </a:rPr>
              <a:t>majority  </a:t>
            </a:r>
            <a:r>
              <a:rPr lang="en-US" sz="1200" spc="5" dirty="0">
                <a:solidFill>
                  <a:srgbClr val="124F5B"/>
                </a:solidFill>
                <a:latin typeface="Verdana"/>
                <a:cs typeface="Verdana"/>
              </a:rPr>
              <a:t>of </a:t>
            </a:r>
            <a:r>
              <a:rPr lang="en-US" sz="1200" spc="35" dirty="0">
                <a:solidFill>
                  <a:srgbClr val="124F5B"/>
                </a:solidFill>
                <a:latin typeface="Verdana"/>
                <a:cs typeface="Verdana"/>
              </a:rPr>
              <a:t>the </a:t>
            </a:r>
            <a:r>
              <a:rPr lang="en-US" sz="1200" spc="-20" dirty="0">
                <a:solidFill>
                  <a:srgbClr val="124F5B"/>
                </a:solidFill>
                <a:latin typeface="Verdana"/>
                <a:cs typeface="Verdana"/>
              </a:rPr>
              <a:t>users </a:t>
            </a:r>
            <a:r>
              <a:rPr lang="en-US" sz="1200" spc="-30" dirty="0">
                <a:solidFill>
                  <a:srgbClr val="124F5B"/>
                </a:solidFill>
                <a:latin typeface="Verdana"/>
                <a:cs typeface="Verdana"/>
              </a:rPr>
              <a:t>are </a:t>
            </a:r>
            <a:r>
              <a:rPr lang="en-US" sz="1200" spc="25" dirty="0">
                <a:solidFill>
                  <a:srgbClr val="124F5B"/>
                </a:solidFill>
                <a:latin typeface="Verdana"/>
                <a:cs typeface="Verdana"/>
              </a:rPr>
              <a:t>happy </a:t>
            </a:r>
            <a:r>
              <a:rPr lang="en-US" sz="1200" spc="50" dirty="0">
                <a:solidFill>
                  <a:srgbClr val="124F5B"/>
                </a:solidFill>
                <a:latin typeface="Verdana"/>
                <a:cs typeface="Verdana"/>
              </a:rPr>
              <a:t>with  </a:t>
            </a:r>
            <a:r>
              <a:rPr lang="en-US" sz="1200" spc="35" dirty="0">
                <a:solidFill>
                  <a:srgbClr val="124F5B"/>
                </a:solidFill>
                <a:latin typeface="Verdana"/>
                <a:cs typeface="Verdana"/>
              </a:rPr>
              <a:t>the </a:t>
            </a:r>
            <a:r>
              <a:rPr lang="en-US" sz="1200" spc="-20" dirty="0">
                <a:solidFill>
                  <a:srgbClr val="124F5B"/>
                </a:solidFill>
                <a:latin typeface="Verdana"/>
                <a:cs typeface="Verdana"/>
              </a:rPr>
              <a:t>services </a:t>
            </a:r>
            <a:r>
              <a:rPr lang="en-US" sz="1200" spc="-5" dirty="0">
                <a:solidFill>
                  <a:srgbClr val="124F5B"/>
                </a:solidFill>
                <a:latin typeface="Verdana"/>
                <a:cs typeface="Verdana"/>
              </a:rPr>
              <a:t>received </a:t>
            </a:r>
            <a:r>
              <a:rPr lang="en-US" sz="1200" spc="-40" dirty="0">
                <a:solidFill>
                  <a:srgbClr val="124F5B"/>
                </a:solidFill>
                <a:latin typeface="Verdana"/>
                <a:cs typeface="Verdana"/>
              </a:rPr>
              <a:t>via </a:t>
            </a:r>
            <a:r>
              <a:rPr lang="en-US" sz="1200" spc="35" dirty="0">
                <a:solidFill>
                  <a:srgbClr val="124F5B"/>
                </a:solidFill>
                <a:latin typeface="Verdana"/>
                <a:cs typeface="Verdana"/>
              </a:rPr>
              <a:t>the  </a:t>
            </a:r>
            <a:r>
              <a:rPr lang="en-US" sz="1200" spc="-5" dirty="0">
                <a:solidFill>
                  <a:srgbClr val="124F5B"/>
                </a:solidFill>
                <a:latin typeface="Verdana"/>
                <a:cs typeface="Verdana"/>
              </a:rPr>
              <a:t>respective</a:t>
            </a:r>
            <a:r>
              <a:rPr lang="en-US" sz="1200" spc="-170" dirty="0">
                <a:solidFill>
                  <a:srgbClr val="124F5B"/>
                </a:solidFill>
                <a:latin typeface="Verdana"/>
                <a:cs typeface="Verdana"/>
              </a:rPr>
              <a:t> </a:t>
            </a:r>
            <a:r>
              <a:rPr lang="en-US" sz="1200" spc="-35" dirty="0">
                <a:solidFill>
                  <a:srgbClr val="124F5B"/>
                </a:solidFill>
                <a:latin typeface="Verdana"/>
                <a:cs typeface="Verdana"/>
              </a:rPr>
              <a:t>app</a:t>
            </a:r>
            <a:endParaRPr lang="en-IN" dirty="0"/>
          </a:p>
        </p:txBody>
      </p:sp>
      <p:sp>
        <p:nvSpPr>
          <p:cNvPr id="9" name="Rectangle 8">
            <a:extLst>
              <a:ext uri="{FF2B5EF4-FFF2-40B4-BE49-F238E27FC236}">
                <a16:creationId xmlns:a16="http://schemas.microsoft.com/office/drawing/2014/main" id="{8F1DD63D-EAAB-1A07-121A-A13AF9D69B5D}"/>
              </a:ext>
            </a:extLst>
          </p:cNvPr>
          <p:cNvSpPr/>
          <p:nvPr/>
        </p:nvSpPr>
        <p:spPr>
          <a:xfrm>
            <a:off x="7560297" y="985193"/>
            <a:ext cx="2836496" cy="29548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EEF07001-5E86-74E2-7617-BC828E312547}"/>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638715" y="1278312"/>
            <a:ext cx="5733806" cy="2115270"/>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9436132-82F3-BE41-46A2-4CD78DA38447}"/>
              </a:ext>
            </a:extLst>
          </p:cNvPr>
          <p:cNvSpPr txBox="1"/>
          <p:nvPr/>
        </p:nvSpPr>
        <p:spPr>
          <a:xfrm>
            <a:off x="7136092" y="4213781"/>
            <a:ext cx="4300194" cy="1477328"/>
          </a:xfrm>
          <a:prstGeom prst="rect">
            <a:avLst/>
          </a:prstGeom>
          <a:noFill/>
        </p:spPr>
        <p:txBody>
          <a:bodyPr wrap="square" rtlCol="0">
            <a:spAutoFit/>
          </a:bodyPr>
          <a:lstStyle/>
          <a:p>
            <a:pPr algn="l"/>
            <a:r>
              <a:rPr lang="en-US" b="1" i="0" dirty="0">
                <a:effectLst/>
                <a:latin typeface="Verdana" panose="020B0604030504040204" pitchFamily="34" charset="0"/>
                <a:ea typeface="Verdana" panose="020B0604030504040204" pitchFamily="34" charset="0"/>
              </a:rPr>
              <a:t>Findings:</a:t>
            </a:r>
            <a:endParaRPr lang="en-US" b="0" i="0" dirty="0">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b="0" i="0" dirty="0">
                <a:effectLst/>
                <a:latin typeface="Verdana" panose="020B0604030504040204" pitchFamily="34" charset="0"/>
                <a:ea typeface="Verdana" panose="020B0604030504040204" pitchFamily="34" charset="0"/>
              </a:rPr>
              <a:t>From the above graph we can come to a conclusion that most of the apps in google </a:t>
            </a:r>
            <a:r>
              <a:rPr lang="en-US" b="0" i="0" dirty="0" err="1">
                <a:effectLst/>
                <a:latin typeface="Verdana" panose="020B0604030504040204" pitchFamily="34" charset="0"/>
                <a:ea typeface="Verdana" panose="020B0604030504040204" pitchFamily="34" charset="0"/>
              </a:rPr>
              <a:t>playstore</a:t>
            </a:r>
            <a:r>
              <a:rPr lang="en-US" b="0" i="0" dirty="0">
                <a:effectLst/>
                <a:latin typeface="Verdana" panose="020B0604030504040204" pitchFamily="34" charset="0"/>
                <a:ea typeface="Verdana" panose="020B0604030504040204" pitchFamily="34" charset="0"/>
              </a:rPr>
              <a:t> are rated in between </a:t>
            </a:r>
            <a:r>
              <a:rPr lang="en-US" b="1" i="0" dirty="0">
                <a:effectLst/>
                <a:latin typeface="Verdana" panose="020B0604030504040204" pitchFamily="34" charset="0"/>
                <a:ea typeface="Verdana" panose="020B0604030504040204" pitchFamily="34" charset="0"/>
              </a:rPr>
              <a:t>3.5 to 4.8</a:t>
            </a:r>
            <a:endParaRPr lang="en-US" b="0" i="0" dirty="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596370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CB10-1A03-AD7A-34E5-87F1CD8A0C77}"/>
              </a:ext>
            </a:extLst>
          </p:cNvPr>
          <p:cNvSpPr>
            <a:spLocks noGrp="1"/>
          </p:cNvSpPr>
          <p:nvPr>
            <p:ph type="title"/>
          </p:nvPr>
        </p:nvSpPr>
        <p:spPr>
          <a:xfrm>
            <a:off x="1178351" y="414779"/>
            <a:ext cx="10153453" cy="942681"/>
          </a:xfrm>
        </p:spPr>
        <p:txBody>
          <a:bodyPr>
            <a:noAutofit/>
          </a:bodyPr>
          <a:lstStyle/>
          <a:p>
            <a:r>
              <a:rPr lang="en-US" sz="4000" b="1" dirty="0">
                <a:solidFill>
                  <a:srgbClr val="FF0000"/>
                </a:solidFill>
                <a:latin typeface="Arial" panose="020B0604020202020204" pitchFamily="34" charset="0"/>
                <a:cs typeface="Arial" panose="020B0604020202020204" pitchFamily="34" charset="0"/>
              </a:rPr>
              <a:t>T</a:t>
            </a:r>
            <a:r>
              <a:rPr lang="en-US" sz="4000" b="1" i="0" dirty="0">
                <a:solidFill>
                  <a:srgbClr val="FF0000"/>
                </a:solidFill>
                <a:effectLst/>
                <a:latin typeface="Arial" panose="020B0604020202020204" pitchFamily="34" charset="0"/>
                <a:cs typeface="Arial" panose="020B0604020202020204" pitchFamily="34" charset="0"/>
              </a:rPr>
              <a:t>he average count of the number of reviews for each category of apps?</a:t>
            </a:r>
            <a:br>
              <a:rPr lang="en-US" sz="4000" b="0" i="0" dirty="0">
                <a:solidFill>
                  <a:srgbClr val="FF0000"/>
                </a:solidFill>
                <a:effectLst/>
                <a:latin typeface="Arial" panose="020B0604020202020204" pitchFamily="34" charset="0"/>
                <a:cs typeface="Arial" panose="020B0604020202020204" pitchFamily="34" charset="0"/>
              </a:rPr>
            </a:br>
            <a:endParaRPr lang="en-IN" sz="4000" dirty="0">
              <a:solidFill>
                <a:srgbClr val="FF0000"/>
              </a:solidFill>
              <a:latin typeface="Arial" panose="020B0604020202020204" pitchFamily="34" charset="0"/>
              <a:cs typeface="Arial" panose="020B0604020202020204" pitchFamily="34" charset="0"/>
            </a:endParaRPr>
          </a:p>
        </p:txBody>
      </p:sp>
      <p:pic>
        <p:nvPicPr>
          <p:cNvPr id="8" name="Content Placeholder 7" descr="Chart, scatter chart&#10;&#10;Description automatically generated">
            <a:extLst>
              <a:ext uri="{FF2B5EF4-FFF2-40B4-BE49-F238E27FC236}">
                <a16:creationId xmlns:a16="http://schemas.microsoft.com/office/drawing/2014/main" id="{47F8EE99-C4E4-CB0B-2565-965C277262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553" y="1406076"/>
            <a:ext cx="10515600" cy="4045847"/>
          </a:xfrm>
        </p:spPr>
      </p:pic>
      <p:sp>
        <p:nvSpPr>
          <p:cNvPr id="5" name="object 13">
            <a:extLst>
              <a:ext uri="{FF2B5EF4-FFF2-40B4-BE49-F238E27FC236}">
                <a16:creationId xmlns:a16="http://schemas.microsoft.com/office/drawing/2014/main" id="{6502D34C-E3CB-843E-71A1-431FA18D0CD3}"/>
              </a:ext>
            </a:extLst>
          </p:cNvPr>
          <p:cNvSpPr/>
          <p:nvPr/>
        </p:nvSpPr>
        <p:spPr>
          <a:xfrm>
            <a:off x="190835" y="216816"/>
            <a:ext cx="671718" cy="669303"/>
          </a:xfrm>
          <a:prstGeom prst="rect">
            <a:avLst/>
          </a:prstGeom>
          <a:blipFill>
            <a:blip r:embed="rId3"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6499C894-8C71-0819-E50D-11D414F07A67}"/>
              </a:ext>
            </a:extLst>
          </p:cNvPr>
          <p:cNvPicPr>
            <a:picLocks noChangeAspect="1"/>
          </p:cNvPicPr>
          <p:nvPr/>
        </p:nvPicPr>
        <p:blipFill>
          <a:blip r:embed="rId4"/>
          <a:stretch>
            <a:fillRect/>
          </a:stretch>
        </p:blipFill>
        <p:spPr>
          <a:xfrm>
            <a:off x="11553286" y="261431"/>
            <a:ext cx="466725" cy="523875"/>
          </a:xfrm>
          <a:prstGeom prst="rect">
            <a:avLst/>
          </a:prstGeom>
        </p:spPr>
      </p:pic>
      <p:sp>
        <p:nvSpPr>
          <p:cNvPr id="10" name="TextBox 9">
            <a:extLst>
              <a:ext uri="{FF2B5EF4-FFF2-40B4-BE49-F238E27FC236}">
                <a16:creationId xmlns:a16="http://schemas.microsoft.com/office/drawing/2014/main" id="{C25DBE56-5D69-CEE4-FBB1-946F7F9B6622}"/>
              </a:ext>
            </a:extLst>
          </p:cNvPr>
          <p:cNvSpPr txBox="1"/>
          <p:nvPr/>
        </p:nvSpPr>
        <p:spPr>
          <a:xfrm>
            <a:off x="1038688" y="5389964"/>
            <a:ext cx="3790764" cy="1477328"/>
          </a:xfrm>
          <a:prstGeom prst="rect">
            <a:avLst/>
          </a:prstGeom>
          <a:noFill/>
        </p:spPr>
        <p:txBody>
          <a:bodyPr wrap="square" rtlCol="0">
            <a:spAutoFit/>
          </a:bodyPr>
          <a:lstStyle/>
          <a:p>
            <a:pPr algn="l"/>
            <a:r>
              <a:rPr lang="en-US" b="1" i="0" dirty="0">
                <a:solidFill>
                  <a:srgbClr val="212121"/>
                </a:solidFill>
                <a:effectLst/>
                <a:latin typeface="Verdana" panose="020B0604030504040204" pitchFamily="34" charset="0"/>
                <a:ea typeface="Verdana" panose="020B0604030504040204" pitchFamily="34" charset="0"/>
              </a:rPr>
              <a:t>Findings</a:t>
            </a:r>
            <a:endParaRPr lang="en-US" b="0" i="0" dirty="0">
              <a:solidFill>
                <a:srgbClr val="212121"/>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b="0" i="0" dirty="0">
                <a:solidFill>
                  <a:srgbClr val="212121"/>
                </a:solidFill>
                <a:effectLst/>
                <a:latin typeface="Verdana" panose="020B0604030504040204" pitchFamily="34" charset="0"/>
                <a:ea typeface="Verdana" panose="020B0604030504040204" pitchFamily="34" charset="0"/>
              </a:rPr>
              <a:t>Most user-  reviewed </a:t>
            </a:r>
            <a:r>
              <a:rPr lang="en-US" b="1" i="0" dirty="0">
                <a:solidFill>
                  <a:srgbClr val="212121"/>
                </a:solidFill>
                <a:effectLst/>
                <a:latin typeface="Verdana" panose="020B0604030504040204" pitchFamily="34" charset="0"/>
                <a:ea typeface="Verdana" panose="020B0604030504040204" pitchFamily="34" charset="0"/>
              </a:rPr>
              <a:t>communication</a:t>
            </a:r>
            <a:r>
              <a:rPr lang="en-US" b="0" i="0" dirty="0">
                <a:solidFill>
                  <a:srgbClr val="212121"/>
                </a:solidFill>
                <a:effectLst/>
                <a:latin typeface="Verdana" panose="020B0604030504040204" pitchFamily="34" charset="0"/>
                <a:ea typeface="Verdana" panose="020B0604030504040204" pitchFamily="34" charset="0"/>
              </a:rPr>
              <a:t> and </a:t>
            </a:r>
            <a:r>
              <a:rPr lang="en-US" b="1" i="0" dirty="0">
                <a:solidFill>
                  <a:srgbClr val="212121"/>
                </a:solidFill>
                <a:effectLst/>
                <a:latin typeface="Verdana" panose="020B0604030504040204" pitchFamily="34" charset="0"/>
                <a:ea typeface="Verdana" panose="020B0604030504040204" pitchFamily="34" charset="0"/>
              </a:rPr>
              <a:t>social category</a:t>
            </a:r>
            <a:r>
              <a:rPr lang="en-US" b="0" i="0" dirty="0">
                <a:solidFill>
                  <a:srgbClr val="212121"/>
                </a:solidFill>
                <a:effectLst/>
                <a:latin typeface="Verdana" panose="020B0604030504040204" pitchFamily="34" charset="0"/>
                <a:ea typeface="Verdana" panose="020B0604030504040204" pitchFamily="34" charset="0"/>
              </a:rPr>
              <a:t> apps.</a:t>
            </a:r>
          </a:p>
          <a:p>
            <a:endParaRPr lang="en-IN" dirty="0"/>
          </a:p>
        </p:txBody>
      </p:sp>
    </p:spTree>
    <p:extLst>
      <p:ext uri="{BB962C8B-B14F-4D97-AF65-F5344CB8AC3E}">
        <p14:creationId xmlns:p14="http://schemas.microsoft.com/office/powerpoint/2010/main" val="1669302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1FF2-C458-BC6C-4904-50AB8E2CC45D}"/>
              </a:ext>
            </a:extLst>
          </p:cNvPr>
          <p:cNvSpPr>
            <a:spLocks noGrp="1"/>
          </p:cNvSpPr>
          <p:nvPr>
            <p:ph type="title"/>
          </p:nvPr>
        </p:nvSpPr>
        <p:spPr>
          <a:xfrm>
            <a:off x="1029810" y="365126"/>
            <a:ext cx="10253708" cy="780093"/>
          </a:xfrm>
        </p:spPr>
        <p:txBody>
          <a:bodyPr>
            <a:normAutofit fontScale="90000"/>
          </a:bodyPr>
          <a:lstStyle/>
          <a:p>
            <a:r>
              <a:rPr lang="en-US" b="1" i="0" dirty="0">
                <a:solidFill>
                  <a:srgbClr val="FF0000"/>
                </a:solidFill>
                <a:effectLst/>
                <a:latin typeface="Arial" panose="020B0604020202020204" pitchFamily="34" charset="0"/>
                <a:cs typeface="Arial" panose="020B0604020202020204" pitchFamily="34" charset="0"/>
              </a:rPr>
              <a:t> The top 10 expensive Apps in </a:t>
            </a:r>
            <a:r>
              <a:rPr lang="en-US" b="1" dirty="0" err="1">
                <a:solidFill>
                  <a:srgbClr val="FF0000"/>
                </a:solidFill>
                <a:latin typeface="Arial" panose="020B0604020202020204" pitchFamily="34" charset="0"/>
                <a:cs typeface="Arial" panose="020B0604020202020204" pitchFamily="34" charset="0"/>
              </a:rPr>
              <a:t>P</a:t>
            </a:r>
            <a:r>
              <a:rPr lang="en-US" b="1" i="0" dirty="0" err="1">
                <a:solidFill>
                  <a:srgbClr val="FF0000"/>
                </a:solidFill>
                <a:effectLst/>
                <a:latin typeface="Arial" panose="020B0604020202020204" pitchFamily="34" charset="0"/>
                <a:cs typeface="Arial" panose="020B0604020202020204" pitchFamily="34" charset="0"/>
              </a:rPr>
              <a:t>laystore</a:t>
            </a:r>
            <a:r>
              <a:rPr lang="en-US" b="1" i="0" dirty="0">
                <a:solidFill>
                  <a:srgbClr val="FF0000"/>
                </a:solidFill>
                <a:effectLst/>
                <a:latin typeface="Arial" panose="020B0604020202020204" pitchFamily="34" charset="0"/>
                <a:cs typeface="Arial" panose="020B0604020202020204" pitchFamily="34" charset="0"/>
              </a:rPr>
              <a:t>?</a:t>
            </a:r>
            <a:br>
              <a:rPr lang="en-US" b="0" i="0" dirty="0">
                <a:solidFill>
                  <a:srgbClr val="212121"/>
                </a:solidFill>
                <a:effectLst/>
                <a:latin typeface="Roboto" panose="02000000000000000000" pitchFamily="2" charset="0"/>
              </a:rPr>
            </a:br>
            <a:endParaRPr lang="en-IN" dirty="0"/>
          </a:p>
        </p:txBody>
      </p:sp>
      <p:pic>
        <p:nvPicPr>
          <p:cNvPr id="9" name="Content Placeholder 8" descr="Chart, pie chart&#10;&#10;Description automatically generated">
            <a:extLst>
              <a:ext uri="{FF2B5EF4-FFF2-40B4-BE49-F238E27FC236}">
                <a16:creationId xmlns:a16="http://schemas.microsoft.com/office/drawing/2014/main" id="{2F3034D6-117C-FBE3-F59B-36266C9CBB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8680" y="1539875"/>
            <a:ext cx="5583840" cy="5099050"/>
          </a:xfrm>
        </p:spPr>
      </p:pic>
      <p:sp>
        <p:nvSpPr>
          <p:cNvPr id="4" name="object 13">
            <a:extLst>
              <a:ext uri="{FF2B5EF4-FFF2-40B4-BE49-F238E27FC236}">
                <a16:creationId xmlns:a16="http://schemas.microsoft.com/office/drawing/2014/main" id="{09C16037-E78B-5E70-488F-BDD842B9B51B}"/>
              </a:ext>
            </a:extLst>
          </p:cNvPr>
          <p:cNvSpPr/>
          <p:nvPr/>
        </p:nvSpPr>
        <p:spPr>
          <a:xfrm>
            <a:off x="236764" y="154673"/>
            <a:ext cx="671718" cy="669303"/>
          </a:xfrm>
          <a:prstGeom prst="rect">
            <a:avLst/>
          </a:prstGeom>
          <a:blipFill>
            <a:blip r:embed="rId3" cstate="print"/>
            <a:stretch>
              <a:fillRect/>
            </a:stretch>
          </a:blipFill>
        </p:spPr>
        <p:txBody>
          <a:bodyPr wrap="square" lIns="0" tIns="0" rIns="0" bIns="0" rtlCol="0"/>
          <a:lstStyle/>
          <a:p>
            <a:endParaRPr dirty="0"/>
          </a:p>
        </p:txBody>
      </p:sp>
      <p:pic>
        <p:nvPicPr>
          <p:cNvPr id="5" name="Picture 4">
            <a:extLst>
              <a:ext uri="{FF2B5EF4-FFF2-40B4-BE49-F238E27FC236}">
                <a16:creationId xmlns:a16="http://schemas.microsoft.com/office/drawing/2014/main" id="{3D586AB0-CCB7-D941-CC3A-D2B6CC743569}"/>
              </a:ext>
            </a:extLst>
          </p:cNvPr>
          <p:cNvPicPr>
            <a:picLocks noChangeAspect="1"/>
          </p:cNvPicPr>
          <p:nvPr/>
        </p:nvPicPr>
        <p:blipFill>
          <a:blip r:embed="rId4"/>
          <a:stretch>
            <a:fillRect/>
          </a:stretch>
        </p:blipFill>
        <p:spPr>
          <a:xfrm>
            <a:off x="11553286" y="261431"/>
            <a:ext cx="466725" cy="523875"/>
          </a:xfrm>
          <a:prstGeom prst="rect">
            <a:avLst/>
          </a:prstGeom>
        </p:spPr>
      </p:pic>
      <p:sp>
        <p:nvSpPr>
          <p:cNvPr id="11" name="TextBox 10">
            <a:extLst>
              <a:ext uri="{FF2B5EF4-FFF2-40B4-BE49-F238E27FC236}">
                <a16:creationId xmlns:a16="http://schemas.microsoft.com/office/drawing/2014/main" id="{425463BB-62DB-9578-EACF-9AE65EEA59AE}"/>
              </a:ext>
            </a:extLst>
          </p:cNvPr>
          <p:cNvSpPr txBox="1"/>
          <p:nvPr/>
        </p:nvSpPr>
        <p:spPr>
          <a:xfrm>
            <a:off x="372862" y="1145220"/>
            <a:ext cx="5445818" cy="2104738"/>
          </a:xfrm>
          <a:prstGeom prst="rect">
            <a:avLst/>
          </a:prstGeom>
          <a:noFill/>
        </p:spPr>
        <p:txBody>
          <a:bodyPr wrap="square">
            <a:spAutoFit/>
          </a:bodyPr>
          <a:lstStyle/>
          <a:p>
            <a:pPr algn="l"/>
            <a:r>
              <a:rPr lang="en-US" b="1" i="0" dirty="0">
                <a:solidFill>
                  <a:srgbClr val="212121"/>
                </a:solidFill>
                <a:effectLst/>
                <a:latin typeface="Verdana" panose="020B0604030504040204" pitchFamily="34" charset="0"/>
                <a:ea typeface="Verdana" panose="020B0604030504040204" pitchFamily="34" charset="0"/>
              </a:rPr>
              <a:t>Findings:</a:t>
            </a:r>
            <a:endParaRPr lang="en-US" b="0" i="0" dirty="0">
              <a:solidFill>
                <a:srgbClr val="212121"/>
              </a:solidFill>
              <a:effectLst/>
              <a:latin typeface="Verdana" panose="020B0604030504040204" pitchFamily="34" charset="0"/>
              <a:ea typeface="Verdana" panose="020B0604030504040204" pitchFamily="34" charset="0"/>
            </a:endParaRPr>
          </a:p>
          <a:p>
            <a:pPr algn="l"/>
            <a:r>
              <a:rPr lang="en-US" b="0" i="0" dirty="0">
                <a:solidFill>
                  <a:srgbClr val="212121"/>
                </a:solidFill>
                <a:effectLst/>
                <a:latin typeface="Verdana" panose="020B0604030504040204" pitchFamily="34" charset="0"/>
                <a:ea typeface="Verdana" panose="020B0604030504040204" pitchFamily="34" charset="0"/>
              </a:rPr>
              <a:t>From the above graph we can interpreted that the </a:t>
            </a:r>
            <a:r>
              <a:rPr lang="en-US" b="1" i="0" dirty="0">
                <a:solidFill>
                  <a:srgbClr val="212121"/>
                </a:solidFill>
                <a:effectLst/>
                <a:latin typeface="Verdana" panose="020B0604030504040204" pitchFamily="34" charset="0"/>
                <a:ea typeface="Verdana" panose="020B0604030504040204" pitchFamily="34" charset="0"/>
              </a:rPr>
              <a:t>I am Rich</a:t>
            </a:r>
            <a:r>
              <a:rPr lang="en-US" b="0" i="0" dirty="0">
                <a:solidFill>
                  <a:srgbClr val="212121"/>
                </a:solidFill>
                <a:effectLst/>
                <a:latin typeface="Verdana" panose="020B0604030504040204" pitchFamily="34" charset="0"/>
                <a:ea typeface="Verdana" panose="020B0604030504040204" pitchFamily="34" charset="0"/>
              </a:rPr>
              <a:t> app is the </a:t>
            </a:r>
            <a:r>
              <a:rPr lang="en-US" b="1" i="0" dirty="0">
                <a:solidFill>
                  <a:srgbClr val="212121"/>
                </a:solidFill>
                <a:effectLst/>
                <a:latin typeface="Verdana" panose="020B0604030504040204" pitchFamily="34" charset="0"/>
                <a:ea typeface="Verdana" panose="020B0604030504040204" pitchFamily="34" charset="0"/>
              </a:rPr>
              <a:t>most expensive app</a:t>
            </a:r>
            <a:r>
              <a:rPr lang="en-US" b="0" i="0" dirty="0">
                <a:solidFill>
                  <a:srgbClr val="212121"/>
                </a:solidFill>
                <a:effectLst/>
                <a:latin typeface="Verdana" panose="020B0604030504040204" pitchFamily="34" charset="0"/>
                <a:ea typeface="Verdana" panose="020B0604030504040204" pitchFamily="34" charset="0"/>
              </a:rPr>
              <a:t> in the play store. But this seems to be like a junk app. We need to further analyze if it is a junk app or not by deploying machine learning models in it.</a:t>
            </a:r>
          </a:p>
        </p:txBody>
      </p:sp>
    </p:spTree>
    <p:extLst>
      <p:ext uri="{BB962C8B-B14F-4D97-AF65-F5344CB8AC3E}">
        <p14:creationId xmlns:p14="http://schemas.microsoft.com/office/powerpoint/2010/main" val="3521234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4401-0754-F875-9666-37CBC2A64803}"/>
              </a:ext>
            </a:extLst>
          </p:cNvPr>
          <p:cNvSpPr>
            <a:spLocks noGrp="1"/>
          </p:cNvSpPr>
          <p:nvPr>
            <p:ph type="title"/>
          </p:nvPr>
        </p:nvSpPr>
        <p:spPr>
          <a:xfrm>
            <a:off x="838200" y="365125"/>
            <a:ext cx="10515600" cy="824483"/>
          </a:xfrm>
        </p:spPr>
        <p:txBody>
          <a:bodyPr>
            <a:normAutofit fontScale="90000"/>
          </a:bodyPr>
          <a:lstStyle/>
          <a:p>
            <a:r>
              <a:rPr lang="en-US" sz="4000" b="1" dirty="0">
                <a:solidFill>
                  <a:srgbClr val="FF0000"/>
                </a:solidFill>
                <a:latin typeface="Arial" panose="020B0604020202020204" pitchFamily="34" charset="0"/>
                <a:cs typeface="Arial" panose="020B0604020202020204" pitchFamily="34" charset="0"/>
              </a:rPr>
              <a:t>The Count Of Different Age Category Of Target Audience.</a:t>
            </a:r>
            <a:endParaRPr lang="en-IN" sz="4000" b="1" dirty="0">
              <a:solidFill>
                <a:srgbClr val="FF0000"/>
              </a:solidFill>
              <a:latin typeface="Arial" panose="020B0604020202020204" pitchFamily="34" charset="0"/>
              <a:cs typeface="Arial" panose="020B0604020202020204" pitchFamily="34" charset="0"/>
            </a:endParaRPr>
          </a:p>
        </p:txBody>
      </p:sp>
      <p:pic>
        <p:nvPicPr>
          <p:cNvPr id="5" name="Content Placeholder 4" descr="Chart&#10;&#10;Description automatically generated with medium confidence">
            <a:extLst>
              <a:ext uri="{FF2B5EF4-FFF2-40B4-BE49-F238E27FC236}">
                <a16:creationId xmlns:a16="http://schemas.microsoft.com/office/drawing/2014/main" id="{42A2E409-89E2-DCF1-9A71-1FE25D6C9A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58283"/>
            <a:ext cx="10515600" cy="4462061"/>
          </a:xfrm>
        </p:spPr>
      </p:pic>
      <p:sp>
        <p:nvSpPr>
          <p:cNvPr id="15" name="object 13">
            <a:extLst>
              <a:ext uri="{FF2B5EF4-FFF2-40B4-BE49-F238E27FC236}">
                <a16:creationId xmlns:a16="http://schemas.microsoft.com/office/drawing/2014/main" id="{B8F79706-4264-C44E-CD9E-5305DDB21DD1}"/>
              </a:ext>
            </a:extLst>
          </p:cNvPr>
          <p:cNvSpPr/>
          <p:nvPr/>
        </p:nvSpPr>
        <p:spPr>
          <a:xfrm>
            <a:off x="166482" y="278960"/>
            <a:ext cx="671718" cy="669303"/>
          </a:xfrm>
          <a:prstGeom prst="rect">
            <a:avLst/>
          </a:prstGeom>
          <a:blipFill>
            <a:blip r:embed="rId3" cstate="print"/>
            <a:stretch>
              <a:fillRect/>
            </a:stretch>
          </a:blipFill>
        </p:spPr>
        <p:txBody>
          <a:bodyPr wrap="square" lIns="0" tIns="0" rIns="0" bIns="0" rtlCol="0"/>
          <a:lstStyle/>
          <a:p>
            <a:endParaRPr dirty="0"/>
          </a:p>
        </p:txBody>
      </p:sp>
      <p:pic>
        <p:nvPicPr>
          <p:cNvPr id="16" name="Picture 15">
            <a:extLst>
              <a:ext uri="{FF2B5EF4-FFF2-40B4-BE49-F238E27FC236}">
                <a16:creationId xmlns:a16="http://schemas.microsoft.com/office/drawing/2014/main" id="{BCF3CF93-1FEB-2695-AC58-C5450732926A}"/>
              </a:ext>
            </a:extLst>
          </p:cNvPr>
          <p:cNvPicPr>
            <a:picLocks noChangeAspect="1"/>
          </p:cNvPicPr>
          <p:nvPr/>
        </p:nvPicPr>
        <p:blipFill>
          <a:blip r:embed="rId4"/>
          <a:stretch>
            <a:fillRect/>
          </a:stretch>
        </p:blipFill>
        <p:spPr>
          <a:xfrm>
            <a:off x="11553286" y="261431"/>
            <a:ext cx="466725" cy="523875"/>
          </a:xfrm>
          <a:prstGeom prst="rect">
            <a:avLst/>
          </a:prstGeom>
        </p:spPr>
      </p:pic>
      <p:sp>
        <p:nvSpPr>
          <p:cNvPr id="17" name="TextBox 16">
            <a:extLst>
              <a:ext uri="{FF2B5EF4-FFF2-40B4-BE49-F238E27FC236}">
                <a16:creationId xmlns:a16="http://schemas.microsoft.com/office/drawing/2014/main" id="{ED28F1DE-FB1F-6483-16B1-005A519A086E}"/>
              </a:ext>
            </a:extLst>
          </p:cNvPr>
          <p:cNvSpPr txBox="1"/>
          <p:nvPr/>
        </p:nvSpPr>
        <p:spPr>
          <a:xfrm>
            <a:off x="621437" y="5228949"/>
            <a:ext cx="2254928" cy="1754326"/>
          </a:xfrm>
          <a:prstGeom prst="rect">
            <a:avLst/>
          </a:prstGeom>
          <a:noFill/>
        </p:spPr>
        <p:txBody>
          <a:bodyPr wrap="square" rtlCol="0">
            <a:spAutoFit/>
          </a:bodyPr>
          <a:lstStyle/>
          <a:p>
            <a:pPr algn="l"/>
            <a:r>
              <a:rPr lang="en-US" b="1" i="0" dirty="0">
                <a:solidFill>
                  <a:srgbClr val="212121"/>
                </a:solidFill>
                <a:effectLst/>
                <a:latin typeface="Verdana" panose="020B0604030504040204" pitchFamily="34" charset="0"/>
                <a:ea typeface="Verdana" panose="020B0604030504040204" pitchFamily="34" charset="0"/>
              </a:rPr>
              <a:t>Findings</a:t>
            </a:r>
            <a:endParaRPr lang="en-US" b="0" i="0" dirty="0">
              <a:solidFill>
                <a:srgbClr val="212121"/>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b="1" i="0" dirty="0">
                <a:solidFill>
                  <a:srgbClr val="212121"/>
                </a:solidFill>
                <a:effectLst/>
                <a:latin typeface="Verdana" panose="020B0604030504040204" pitchFamily="34" charset="0"/>
                <a:ea typeface="Verdana" panose="020B0604030504040204" pitchFamily="34" charset="0"/>
              </a:rPr>
              <a:t>Everyone</a:t>
            </a:r>
            <a:r>
              <a:rPr lang="en-US" b="0" i="0" dirty="0">
                <a:solidFill>
                  <a:srgbClr val="212121"/>
                </a:solidFill>
                <a:effectLst/>
                <a:latin typeface="Verdana" panose="020B0604030504040204" pitchFamily="34" charset="0"/>
                <a:ea typeface="Verdana" panose="020B0604030504040204" pitchFamily="34" charset="0"/>
              </a:rPr>
              <a:t> age group has highest the target audience.</a:t>
            </a:r>
          </a:p>
          <a:p>
            <a:endParaRPr lang="en-IN" dirty="0"/>
          </a:p>
        </p:txBody>
      </p:sp>
    </p:spTree>
    <p:extLst>
      <p:ext uri="{BB962C8B-B14F-4D97-AF65-F5344CB8AC3E}">
        <p14:creationId xmlns:p14="http://schemas.microsoft.com/office/powerpoint/2010/main" val="2736718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2987-9C66-D358-F526-BD7B98A0EFD3}"/>
              </a:ext>
            </a:extLst>
          </p:cNvPr>
          <p:cNvSpPr>
            <a:spLocks noGrp="1"/>
          </p:cNvSpPr>
          <p:nvPr>
            <p:ph type="title"/>
          </p:nvPr>
        </p:nvSpPr>
        <p:spPr>
          <a:xfrm>
            <a:off x="2006352" y="134869"/>
            <a:ext cx="9037469" cy="1091954"/>
          </a:xfrm>
        </p:spPr>
        <p:txBody>
          <a:bodyPr>
            <a:normAutofit fontScale="90000"/>
          </a:bodyPr>
          <a:lstStyle/>
          <a:p>
            <a:r>
              <a:rPr lang="en-US" sz="4400" b="1" dirty="0">
                <a:solidFill>
                  <a:srgbClr val="FF0000"/>
                </a:solidFill>
                <a:latin typeface="+mn-lt"/>
                <a:cs typeface="Old Standard TT"/>
              </a:rPr>
              <a:t>WHY ANALYZE THE GOOGLE</a:t>
            </a:r>
            <a:r>
              <a:rPr lang="en-US" sz="4400" b="1" spc="-135" dirty="0">
                <a:solidFill>
                  <a:srgbClr val="FF0000"/>
                </a:solidFill>
                <a:latin typeface="+mn-lt"/>
                <a:cs typeface="Old Standard TT"/>
              </a:rPr>
              <a:t> </a:t>
            </a:r>
            <a:r>
              <a:rPr lang="en-US" sz="4400" b="1" dirty="0">
                <a:solidFill>
                  <a:srgbClr val="FF0000"/>
                </a:solidFill>
                <a:latin typeface="+mn-lt"/>
                <a:cs typeface="Old Standard TT"/>
              </a:rPr>
              <a:t>PLAY  </a:t>
            </a:r>
            <a:r>
              <a:rPr lang="en-US" sz="4400" b="1" spc="-5" dirty="0">
                <a:solidFill>
                  <a:srgbClr val="FF0000"/>
                </a:solidFill>
                <a:latin typeface="+mn-lt"/>
                <a:cs typeface="Old Standard TT"/>
              </a:rPr>
              <a:t>STORE?</a:t>
            </a:r>
            <a:endParaRPr lang="en-IN" dirty="0">
              <a:solidFill>
                <a:srgbClr val="FF0000"/>
              </a:solidFill>
            </a:endParaRPr>
          </a:p>
        </p:txBody>
      </p:sp>
      <p:sp>
        <p:nvSpPr>
          <p:cNvPr id="3" name="Content Placeholder 2">
            <a:extLst>
              <a:ext uri="{FF2B5EF4-FFF2-40B4-BE49-F238E27FC236}">
                <a16:creationId xmlns:a16="http://schemas.microsoft.com/office/drawing/2014/main" id="{7B7C8FB2-68C2-1206-DF7D-6C4035719F1D}"/>
              </a:ext>
            </a:extLst>
          </p:cNvPr>
          <p:cNvSpPr>
            <a:spLocks noGrp="1"/>
          </p:cNvSpPr>
          <p:nvPr>
            <p:ph idx="1"/>
          </p:nvPr>
        </p:nvSpPr>
        <p:spPr>
          <a:xfrm>
            <a:off x="2006352" y="1393055"/>
            <a:ext cx="3018409" cy="870751"/>
          </a:xfrm>
        </p:spPr>
        <p:txBody>
          <a:bodyPr>
            <a:normAutofit/>
          </a:bodyPr>
          <a:lstStyle/>
          <a:p>
            <a:pPr marL="0" indent="0">
              <a:buNone/>
            </a:pPr>
            <a:r>
              <a:rPr lang="en-US" sz="1800" spc="-5" dirty="0">
                <a:latin typeface="Arial"/>
                <a:cs typeface="Arial"/>
              </a:rPr>
              <a:t>Mobile App</a:t>
            </a:r>
            <a:r>
              <a:rPr lang="en-US" sz="1800" spc="-55" dirty="0">
                <a:latin typeface="Arial"/>
                <a:cs typeface="Arial"/>
              </a:rPr>
              <a:t> </a:t>
            </a:r>
            <a:r>
              <a:rPr lang="en-US" sz="1800" spc="-5" dirty="0">
                <a:latin typeface="Arial"/>
                <a:cs typeface="Arial"/>
              </a:rPr>
              <a:t>Market  is </a:t>
            </a:r>
            <a:r>
              <a:rPr lang="en-US" sz="1800" dirty="0">
                <a:latin typeface="Arial"/>
                <a:cs typeface="Arial"/>
              </a:rPr>
              <a:t>set to </a:t>
            </a:r>
            <a:r>
              <a:rPr lang="en-US" sz="1800" spc="-5" dirty="0">
                <a:latin typeface="Arial"/>
                <a:cs typeface="Arial"/>
              </a:rPr>
              <a:t>grow 20%  by</a:t>
            </a:r>
            <a:r>
              <a:rPr lang="en-US" sz="1800" spc="-10" dirty="0">
                <a:latin typeface="Arial"/>
                <a:cs typeface="Arial"/>
              </a:rPr>
              <a:t> </a:t>
            </a:r>
            <a:r>
              <a:rPr lang="en-US" sz="1800" spc="-5" dirty="0">
                <a:latin typeface="Arial"/>
                <a:cs typeface="Arial"/>
              </a:rPr>
              <a:t>2023</a:t>
            </a:r>
            <a:endParaRPr lang="en-US" sz="1800" dirty="0">
              <a:latin typeface="Arial"/>
              <a:cs typeface="Arial"/>
            </a:endParaRPr>
          </a:p>
          <a:p>
            <a:endParaRPr lang="en-IN" dirty="0"/>
          </a:p>
        </p:txBody>
      </p:sp>
      <p:grpSp>
        <p:nvGrpSpPr>
          <p:cNvPr id="4" name="object 11">
            <a:extLst>
              <a:ext uri="{FF2B5EF4-FFF2-40B4-BE49-F238E27FC236}">
                <a16:creationId xmlns:a16="http://schemas.microsoft.com/office/drawing/2014/main" id="{EBE8A1C1-4B40-E656-7D80-00B1FD247849}"/>
              </a:ext>
            </a:extLst>
          </p:cNvPr>
          <p:cNvGrpSpPr/>
          <p:nvPr/>
        </p:nvGrpSpPr>
        <p:grpSpPr>
          <a:xfrm>
            <a:off x="769999" y="276224"/>
            <a:ext cx="1005535" cy="809625"/>
            <a:chOff x="478536" y="263652"/>
            <a:chExt cx="809625" cy="809625"/>
          </a:xfrm>
        </p:grpSpPr>
        <p:sp>
          <p:nvSpPr>
            <p:cNvPr id="5" name="object 12">
              <a:extLst>
                <a:ext uri="{FF2B5EF4-FFF2-40B4-BE49-F238E27FC236}">
                  <a16:creationId xmlns:a16="http://schemas.microsoft.com/office/drawing/2014/main" id="{283E6160-7921-82A1-2B34-734F82C8D560}"/>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13">
              <a:extLst>
                <a:ext uri="{FF2B5EF4-FFF2-40B4-BE49-F238E27FC236}">
                  <a16:creationId xmlns:a16="http://schemas.microsoft.com/office/drawing/2014/main" id="{AA1B1DF5-7874-B3D9-5EED-87BA1C1BFAB7}"/>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a:extLst>
              <a:ext uri="{FF2B5EF4-FFF2-40B4-BE49-F238E27FC236}">
                <a16:creationId xmlns:a16="http://schemas.microsoft.com/office/drawing/2014/main" id="{B80EDBC7-D786-C1FA-E664-76014B74D9E5}"/>
              </a:ext>
            </a:extLst>
          </p:cNvPr>
          <p:cNvSpPr/>
          <p:nvPr/>
        </p:nvSpPr>
        <p:spPr>
          <a:xfrm>
            <a:off x="843817" y="1393055"/>
            <a:ext cx="776791" cy="870751"/>
          </a:xfrm>
          <a:prstGeom prst="rect">
            <a:avLst/>
          </a:prstGeom>
          <a:blipFill>
            <a:blip r:embed="rId4" cstate="print"/>
            <a:stretch>
              <a:fillRect/>
            </a:stretch>
          </a:blipFill>
        </p:spPr>
        <p:txBody>
          <a:bodyPr wrap="square" lIns="0" tIns="0" rIns="0" bIns="0" rtlCol="0"/>
          <a:lstStyle/>
          <a:p>
            <a:endParaRPr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F435919-0790-7B7C-4E3E-0AF7E79BAB32}"/>
              </a:ext>
            </a:extLst>
          </p:cNvPr>
          <p:cNvSpPr txBox="1"/>
          <p:nvPr/>
        </p:nvSpPr>
        <p:spPr>
          <a:xfrm>
            <a:off x="8202967" y="1284786"/>
            <a:ext cx="3622088" cy="668301"/>
          </a:xfrm>
          <a:prstGeom prst="rect">
            <a:avLst/>
          </a:prstGeom>
          <a:noFill/>
        </p:spPr>
        <p:txBody>
          <a:bodyPr wrap="square">
            <a:spAutoFit/>
          </a:bodyPr>
          <a:lstStyle/>
          <a:p>
            <a:pPr marL="12700" marR="5080">
              <a:lnSpc>
                <a:spcPct val="100000"/>
              </a:lnSpc>
              <a:spcBef>
                <a:spcPts val="100"/>
              </a:spcBef>
            </a:pPr>
            <a:r>
              <a:rPr lang="en-US" sz="1800" spc="-5" dirty="0">
                <a:latin typeface="Arial"/>
                <a:cs typeface="Arial"/>
              </a:rPr>
              <a:t>Android Apps  comprise </a:t>
            </a:r>
            <a:r>
              <a:rPr lang="en-US" sz="1800" spc="-10" dirty="0">
                <a:latin typeface="Arial"/>
                <a:cs typeface="Arial"/>
              </a:rPr>
              <a:t>90% </a:t>
            </a:r>
            <a:r>
              <a:rPr lang="en-US" sz="1800" spc="-5" dirty="0">
                <a:latin typeface="Arial"/>
                <a:cs typeface="Arial"/>
              </a:rPr>
              <a:t>of</a:t>
            </a:r>
            <a:r>
              <a:rPr lang="en-US" sz="1800" spc="-45" dirty="0">
                <a:latin typeface="Arial"/>
                <a:cs typeface="Arial"/>
              </a:rPr>
              <a:t> </a:t>
            </a:r>
            <a:r>
              <a:rPr lang="en-US" sz="1800" dirty="0">
                <a:latin typeface="Arial"/>
                <a:cs typeface="Arial"/>
              </a:rPr>
              <a:t>the  </a:t>
            </a:r>
            <a:r>
              <a:rPr lang="en-US" sz="1800" spc="-5" dirty="0">
                <a:latin typeface="Arial"/>
                <a:cs typeface="Arial"/>
              </a:rPr>
              <a:t>Mobile App</a:t>
            </a:r>
            <a:r>
              <a:rPr lang="en-US" sz="1800" spc="-15" dirty="0">
                <a:latin typeface="Arial"/>
                <a:cs typeface="Arial"/>
              </a:rPr>
              <a:t> </a:t>
            </a:r>
            <a:r>
              <a:rPr lang="en-US" sz="1800" spc="-5" dirty="0">
                <a:latin typeface="Arial"/>
                <a:cs typeface="Arial"/>
              </a:rPr>
              <a:t>Market</a:t>
            </a:r>
            <a:endParaRPr lang="en-US" sz="1800" dirty="0">
              <a:latin typeface="Arial"/>
              <a:cs typeface="Arial"/>
            </a:endParaRPr>
          </a:p>
        </p:txBody>
      </p:sp>
      <p:sp>
        <p:nvSpPr>
          <p:cNvPr id="10" name="object 10">
            <a:extLst>
              <a:ext uri="{FF2B5EF4-FFF2-40B4-BE49-F238E27FC236}">
                <a16:creationId xmlns:a16="http://schemas.microsoft.com/office/drawing/2014/main" id="{7F53A9FC-CE04-D646-5DC5-6F84B49E884C}"/>
              </a:ext>
            </a:extLst>
          </p:cNvPr>
          <p:cNvSpPr/>
          <p:nvPr/>
        </p:nvSpPr>
        <p:spPr>
          <a:xfrm>
            <a:off x="7153490" y="1226823"/>
            <a:ext cx="961644" cy="960119"/>
          </a:xfrm>
          <a:prstGeom prst="rect">
            <a:avLst/>
          </a:prstGeom>
          <a:blipFill>
            <a:blip r:embed="rId5" cstate="print"/>
            <a:stretch>
              <a:fillRect/>
            </a:stretch>
          </a:blipFill>
        </p:spPr>
        <p:txBody>
          <a:bodyPr wrap="square" lIns="0" tIns="0" rIns="0" bIns="0" rtlCol="0"/>
          <a:lstStyle/>
          <a:p>
            <a:endParaRPr sz="1400" dirty="0">
              <a:latin typeface="Arial" panose="020B0604020202020204" pitchFamily="34" charset="0"/>
              <a:cs typeface="Arial" panose="020B0604020202020204" pitchFamily="34" charset="0"/>
            </a:endParaRPr>
          </a:p>
        </p:txBody>
      </p:sp>
      <p:sp>
        <p:nvSpPr>
          <p:cNvPr id="12" name="object 8">
            <a:extLst>
              <a:ext uri="{FF2B5EF4-FFF2-40B4-BE49-F238E27FC236}">
                <a16:creationId xmlns:a16="http://schemas.microsoft.com/office/drawing/2014/main" id="{0E849D5B-1D65-EF14-E5E8-FFA9B896A247}"/>
              </a:ext>
            </a:extLst>
          </p:cNvPr>
          <p:cNvSpPr/>
          <p:nvPr/>
        </p:nvSpPr>
        <p:spPr>
          <a:xfrm>
            <a:off x="694017" y="2912017"/>
            <a:ext cx="926591" cy="928116"/>
          </a:xfrm>
          <a:prstGeom prst="rect">
            <a:avLst/>
          </a:prstGeom>
          <a:blipFill>
            <a:blip r:embed="rId6" cstate="print"/>
            <a:stretch>
              <a:fillRect/>
            </a:stretch>
          </a:blipFill>
        </p:spPr>
        <p:txBody>
          <a:bodyPr wrap="square" lIns="0" tIns="0" rIns="0" bIns="0" rtlCol="0"/>
          <a:lstStyle/>
          <a:p>
            <a:endParaRPr sz="16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49FF816-3882-614C-E27F-0F3AC12E5B50}"/>
              </a:ext>
            </a:extLst>
          </p:cNvPr>
          <p:cNvSpPr txBox="1"/>
          <p:nvPr/>
        </p:nvSpPr>
        <p:spPr>
          <a:xfrm>
            <a:off x="1992524" y="2828835"/>
            <a:ext cx="2894122" cy="1200329"/>
          </a:xfrm>
          <a:prstGeom prst="rect">
            <a:avLst/>
          </a:prstGeom>
          <a:noFill/>
        </p:spPr>
        <p:txBody>
          <a:bodyPr wrap="square">
            <a:spAutoFit/>
          </a:bodyPr>
          <a:lstStyle/>
          <a:p>
            <a:r>
              <a:rPr lang="en-US" sz="1800" dirty="0">
                <a:latin typeface="Arial"/>
                <a:cs typeface="Arial"/>
              </a:rPr>
              <a:t>What </a:t>
            </a:r>
            <a:r>
              <a:rPr lang="en-US" sz="1800" spc="-5" dirty="0">
                <a:latin typeface="Arial"/>
                <a:cs typeface="Arial"/>
              </a:rPr>
              <a:t>are some  interesting patterns in  user behavior related</a:t>
            </a:r>
            <a:r>
              <a:rPr lang="en-US" sz="1800" spc="-30" dirty="0">
                <a:latin typeface="Arial"/>
                <a:cs typeface="Arial"/>
              </a:rPr>
              <a:t> </a:t>
            </a:r>
            <a:r>
              <a:rPr lang="en-US" sz="1800" dirty="0">
                <a:latin typeface="Arial"/>
                <a:cs typeface="Arial"/>
              </a:rPr>
              <a:t>to  </a:t>
            </a:r>
            <a:r>
              <a:rPr lang="en-US" sz="1800" spc="-5" dirty="0">
                <a:latin typeface="Arial"/>
                <a:cs typeface="Arial"/>
              </a:rPr>
              <a:t>app usage </a:t>
            </a:r>
            <a:r>
              <a:rPr lang="en-US" sz="1800" dirty="0">
                <a:latin typeface="Arial"/>
                <a:cs typeface="Arial"/>
              </a:rPr>
              <a:t>&amp;</a:t>
            </a:r>
            <a:r>
              <a:rPr lang="en-US" sz="1800" spc="-55" dirty="0">
                <a:latin typeface="Arial"/>
                <a:cs typeface="Arial"/>
              </a:rPr>
              <a:t> </a:t>
            </a:r>
            <a:r>
              <a:rPr lang="en-US" sz="1800" spc="-5" dirty="0">
                <a:latin typeface="Arial"/>
                <a:cs typeface="Arial"/>
              </a:rPr>
              <a:t>feedback</a:t>
            </a:r>
            <a:endParaRPr lang="en-IN" dirty="0"/>
          </a:p>
        </p:txBody>
      </p:sp>
      <p:sp>
        <p:nvSpPr>
          <p:cNvPr id="15" name="object 9">
            <a:extLst>
              <a:ext uri="{FF2B5EF4-FFF2-40B4-BE49-F238E27FC236}">
                <a16:creationId xmlns:a16="http://schemas.microsoft.com/office/drawing/2014/main" id="{1DB678B9-4D5D-3051-E70A-9827D4A466B9}"/>
              </a:ext>
            </a:extLst>
          </p:cNvPr>
          <p:cNvSpPr/>
          <p:nvPr/>
        </p:nvSpPr>
        <p:spPr>
          <a:xfrm>
            <a:off x="7048483" y="2896015"/>
            <a:ext cx="960119" cy="960120"/>
          </a:xfrm>
          <a:prstGeom prst="rect">
            <a:avLst/>
          </a:prstGeom>
          <a:blipFill>
            <a:blip r:embed="rId7" cstate="print"/>
            <a:stretch>
              <a:fillRect/>
            </a:stretch>
          </a:blipFill>
        </p:spPr>
        <p:txBody>
          <a:bodyPr wrap="square" lIns="0" tIns="0" rIns="0" bIns="0" rtlCol="0"/>
          <a:lstStyle/>
          <a:p>
            <a:endParaRPr/>
          </a:p>
        </p:txBody>
      </p:sp>
      <p:sp>
        <p:nvSpPr>
          <p:cNvPr id="17" name="TextBox 16">
            <a:extLst>
              <a:ext uri="{FF2B5EF4-FFF2-40B4-BE49-F238E27FC236}">
                <a16:creationId xmlns:a16="http://schemas.microsoft.com/office/drawing/2014/main" id="{19A0280A-5385-28BD-8786-DAE71AF8B55E}"/>
              </a:ext>
            </a:extLst>
          </p:cNvPr>
          <p:cNvSpPr txBox="1"/>
          <p:nvPr/>
        </p:nvSpPr>
        <p:spPr>
          <a:xfrm flipH="1">
            <a:off x="8442663" y="2828835"/>
            <a:ext cx="3187083" cy="1020921"/>
          </a:xfrm>
          <a:prstGeom prst="rect">
            <a:avLst/>
          </a:prstGeom>
          <a:noFill/>
        </p:spPr>
        <p:txBody>
          <a:bodyPr wrap="square">
            <a:spAutoFit/>
          </a:bodyPr>
          <a:lstStyle/>
          <a:p>
            <a:pPr marL="12700" marR="5080">
              <a:lnSpc>
                <a:spcPct val="114999"/>
              </a:lnSpc>
              <a:spcBef>
                <a:spcPts val="100"/>
              </a:spcBef>
            </a:pPr>
            <a:r>
              <a:rPr lang="en-US" sz="1800" dirty="0">
                <a:latin typeface="Arial"/>
                <a:cs typeface="Arial"/>
              </a:rPr>
              <a:t>What </a:t>
            </a:r>
            <a:r>
              <a:rPr lang="en-US" sz="1800" spc="-5" dirty="0">
                <a:latin typeface="Arial"/>
                <a:cs typeface="Arial"/>
              </a:rPr>
              <a:t>makes an App  popular? Can </a:t>
            </a:r>
            <a:r>
              <a:rPr lang="en-US" sz="1800" spc="-25" dirty="0">
                <a:latin typeface="Arial"/>
                <a:cs typeface="Arial"/>
              </a:rPr>
              <a:t>we </a:t>
            </a:r>
            <a:r>
              <a:rPr lang="en-US" sz="1800" spc="-5" dirty="0">
                <a:latin typeface="Arial"/>
                <a:cs typeface="Arial"/>
              </a:rPr>
              <a:t>predict  how </a:t>
            </a:r>
            <a:r>
              <a:rPr lang="en-US" sz="1800" spc="-10" dirty="0">
                <a:latin typeface="Arial"/>
                <a:cs typeface="Arial"/>
              </a:rPr>
              <a:t>popular </a:t>
            </a:r>
            <a:r>
              <a:rPr lang="en-US" sz="1800" spc="-5" dirty="0">
                <a:latin typeface="Arial"/>
                <a:cs typeface="Arial"/>
              </a:rPr>
              <a:t>it’s </a:t>
            </a:r>
            <a:r>
              <a:rPr lang="en-US" sz="1800" spc="-10" dirty="0">
                <a:latin typeface="Arial"/>
                <a:cs typeface="Arial"/>
              </a:rPr>
              <a:t>going </a:t>
            </a:r>
            <a:r>
              <a:rPr lang="en-US" sz="1800" dirty="0">
                <a:latin typeface="Arial"/>
                <a:cs typeface="Arial"/>
              </a:rPr>
              <a:t>to  </a:t>
            </a:r>
            <a:r>
              <a:rPr lang="en-US" sz="1800" spc="-10" dirty="0">
                <a:latin typeface="Arial"/>
                <a:cs typeface="Arial"/>
              </a:rPr>
              <a:t>be?</a:t>
            </a:r>
            <a:endParaRPr lang="en-US" sz="1800" dirty="0">
              <a:latin typeface="Arial"/>
              <a:cs typeface="Arial"/>
            </a:endParaRPr>
          </a:p>
        </p:txBody>
      </p:sp>
      <p:pic>
        <p:nvPicPr>
          <p:cNvPr id="18" name="Picture 17">
            <a:extLst>
              <a:ext uri="{FF2B5EF4-FFF2-40B4-BE49-F238E27FC236}">
                <a16:creationId xmlns:a16="http://schemas.microsoft.com/office/drawing/2014/main" id="{649B5525-231A-CE86-9E8F-715E229C1C9D}"/>
              </a:ext>
            </a:extLst>
          </p:cNvPr>
          <p:cNvPicPr>
            <a:picLocks noChangeAspect="1"/>
          </p:cNvPicPr>
          <p:nvPr/>
        </p:nvPicPr>
        <p:blipFill>
          <a:blip r:embed="rId8"/>
          <a:stretch>
            <a:fillRect/>
          </a:stretch>
        </p:blipFill>
        <p:spPr>
          <a:xfrm>
            <a:off x="11544345" y="139777"/>
            <a:ext cx="466725" cy="523875"/>
          </a:xfrm>
          <a:prstGeom prst="rect">
            <a:avLst/>
          </a:prstGeom>
        </p:spPr>
      </p:pic>
      <p:pic>
        <p:nvPicPr>
          <p:cNvPr id="20" name="Picture 19" descr="A close up of a keyboard&#10;&#10;Description automatically generated with medium confidence">
            <a:extLst>
              <a:ext uri="{FF2B5EF4-FFF2-40B4-BE49-F238E27FC236}">
                <a16:creationId xmlns:a16="http://schemas.microsoft.com/office/drawing/2014/main" id="{CEC867E0-2435-1677-3FC3-331146CCF7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917" y="5175682"/>
            <a:ext cx="1335435" cy="1020474"/>
          </a:xfrm>
          <a:prstGeom prst="rect">
            <a:avLst/>
          </a:prstGeom>
        </p:spPr>
      </p:pic>
      <p:sp>
        <p:nvSpPr>
          <p:cNvPr id="21" name="TextBox 20">
            <a:extLst>
              <a:ext uri="{FF2B5EF4-FFF2-40B4-BE49-F238E27FC236}">
                <a16:creationId xmlns:a16="http://schemas.microsoft.com/office/drawing/2014/main" id="{CD0F731B-542B-6806-055D-C7AEBE4CD66D}"/>
              </a:ext>
            </a:extLst>
          </p:cNvPr>
          <p:cNvSpPr txBox="1"/>
          <p:nvPr/>
        </p:nvSpPr>
        <p:spPr>
          <a:xfrm>
            <a:off x="2304411" y="5246192"/>
            <a:ext cx="2521258"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 Study the scam review that use by people</a:t>
            </a:r>
            <a:endParaRPr lang="en-IN" dirty="0">
              <a:latin typeface="Arial" panose="020B0604020202020204" pitchFamily="34" charset="0"/>
              <a:cs typeface="Arial" panose="020B0604020202020204" pitchFamily="34" charset="0"/>
            </a:endParaRPr>
          </a:p>
        </p:txBody>
      </p:sp>
      <p:pic>
        <p:nvPicPr>
          <p:cNvPr id="23" name="Picture 22" descr="A picture containing website&#10;&#10;Description automatically generated">
            <a:extLst>
              <a:ext uri="{FF2B5EF4-FFF2-40B4-BE49-F238E27FC236}">
                <a16:creationId xmlns:a16="http://schemas.microsoft.com/office/drawing/2014/main" id="{3696343B-9C3E-AD97-FEB4-324BC56FD9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21243" y="5104679"/>
            <a:ext cx="1697794" cy="1020921"/>
          </a:xfrm>
          <a:prstGeom prst="rect">
            <a:avLst/>
          </a:prstGeom>
        </p:spPr>
      </p:pic>
      <p:sp>
        <p:nvSpPr>
          <p:cNvPr id="27" name="TextBox 26">
            <a:extLst>
              <a:ext uri="{FF2B5EF4-FFF2-40B4-BE49-F238E27FC236}">
                <a16:creationId xmlns:a16="http://schemas.microsoft.com/office/drawing/2014/main" id="{5865D42F-02F0-6E8D-A35C-57ADB5A464B7}"/>
              </a:ext>
            </a:extLst>
          </p:cNvPr>
          <p:cNvSpPr txBox="1"/>
          <p:nvPr/>
        </p:nvSpPr>
        <p:spPr>
          <a:xfrm>
            <a:off x="8975325" y="5175682"/>
            <a:ext cx="243248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Why the Fake reviews Can we stop the stop this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2227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22C2-1785-1615-F9D5-50A1D4F5244D}"/>
              </a:ext>
            </a:extLst>
          </p:cNvPr>
          <p:cNvSpPr>
            <a:spLocks noGrp="1"/>
          </p:cNvSpPr>
          <p:nvPr>
            <p:ph type="title"/>
          </p:nvPr>
        </p:nvSpPr>
        <p:spPr>
          <a:xfrm>
            <a:off x="1517714" y="365125"/>
            <a:ext cx="4468307" cy="596409"/>
          </a:xfrm>
        </p:spPr>
        <p:txBody>
          <a:bodyPr>
            <a:normAutofit fontScale="90000"/>
          </a:bodyPr>
          <a:lstStyle/>
          <a:p>
            <a:r>
              <a:rPr lang="en-US" sz="4000" b="1" dirty="0">
                <a:solidFill>
                  <a:srgbClr val="FF0000"/>
                </a:solidFill>
                <a:latin typeface="Arial" panose="020B0604020202020204" pitchFamily="34" charset="0"/>
                <a:cs typeface="Arial" panose="020B0604020202020204" pitchFamily="34" charset="0"/>
              </a:rPr>
              <a:t>Top 10 Install Apps</a:t>
            </a:r>
            <a:endParaRPr lang="en-IN" sz="4000" b="1" dirty="0">
              <a:solidFill>
                <a:srgbClr val="FF0000"/>
              </a:solidFill>
              <a:latin typeface="Arial" panose="020B0604020202020204" pitchFamily="34" charset="0"/>
              <a:cs typeface="Arial" panose="020B0604020202020204" pitchFamily="34" charset="0"/>
            </a:endParaRPr>
          </a:p>
        </p:txBody>
      </p:sp>
      <p:pic>
        <p:nvPicPr>
          <p:cNvPr id="7" name="Content Placeholder 6" descr="Chart, bar chart&#10;&#10;Description automatically generated">
            <a:extLst>
              <a:ext uri="{FF2B5EF4-FFF2-40B4-BE49-F238E27FC236}">
                <a16:creationId xmlns:a16="http://schemas.microsoft.com/office/drawing/2014/main" id="{8BD40FCB-E25D-9264-5133-33CF190FD8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121" y="2328421"/>
            <a:ext cx="9173818" cy="4608784"/>
          </a:xfrm>
        </p:spPr>
      </p:pic>
      <p:sp>
        <p:nvSpPr>
          <p:cNvPr id="8" name="TextBox 7">
            <a:extLst>
              <a:ext uri="{FF2B5EF4-FFF2-40B4-BE49-F238E27FC236}">
                <a16:creationId xmlns:a16="http://schemas.microsoft.com/office/drawing/2014/main" id="{625E7164-70AE-C167-321B-C43AED78EE43}"/>
              </a:ext>
            </a:extLst>
          </p:cNvPr>
          <p:cNvSpPr txBox="1"/>
          <p:nvPr/>
        </p:nvSpPr>
        <p:spPr>
          <a:xfrm>
            <a:off x="952107" y="961534"/>
            <a:ext cx="9722179" cy="1477328"/>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Findings:</a:t>
            </a:r>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From the above graph we can see that in the </a:t>
            </a:r>
            <a:r>
              <a:rPr lang="en-US" b="1" i="0" dirty="0">
                <a:solidFill>
                  <a:srgbClr val="212121"/>
                </a:solidFill>
                <a:effectLst/>
                <a:latin typeface="Roboto" panose="02000000000000000000" pitchFamily="2" charset="0"/>
              </a:rPr>
              <a:t>Communication category Messenger- Text and Video Chat for Free, WhatsApp Messenger, Gmail has the highest installs.</a:t>
            </a:r>
            <a:r>
              <a:rPr lang="en-US" b="0" i="0" dirty="0">
                <a:solidFill>
                  <a:srgbClr val="212121"/>
                </a:solidFill>
                <a:effectLst/>
                <a:latin typeface="Roboto" panose="02000000000000000000" pitchFamily="2" charset="0"/>
              </a:rPr>
              <a:t> In the same way we by passing different category names to the function, we can get the top 10 installed apps.</a:t>
            </a:r>
          </a:p>
          <a:p>
            <a:endParaRPr lang="en-IN" dirty="0"/>
          </a:p>
        </p:txBody>
      </p:sp>
      <p:sp>
        <p:nvSpPr>
          <p:cNvPr id="9" name="Rectangle 8">
            <a:extLst>
              <a:ext uri="{FF2B5EF4-FFF2-40B4-BE49-F238E27FC236}">
                <a16:creationId xmlns:a16="http://schemas.microsoft.com/office/drawing/2014/main" id="{8561F479-7036-8E26-60E0-2B57D58DDD6D}"/>
              </a:ext>
            </a:extLst>
          </p:cNvPr>
          <p:cNvSpPr/>
          <p:nvPr/>
        </p:nvSpPr>
        <p:spPr>
          <a:xfrm>
            <a:off x="952107" y="961534"/>
            <a:ext cx="9587060" cy="14773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bject 13">
            <a:extLst>
              <a:ext uri="{FF2B5EF4-FFF2-40B4-BE49-F238E27FC236}">
                <a16:creationId xmlns:a16="http://schemas.microsoft.com/office/drawing/2014/main" id="{1B24E713-0806-E8DD-8842-6B3281959246}"/>
              </a:ext>
            </a:extLst>
          </p:cNvPr>
          <p:cNvSpPr/>
          <p:nvPr/>
        </p:nvSpPr>
        <p:spPr>
          <a:xfrm>
            <a:off x="280389" y="292231"/>
            <a:ext cx="671718" cy="669303"/>
          </a:xfrm>
          <a:prstGeom prst="rect">
            <a:avLst/>
          </a:prstGeom>
          <a:blipFill>
            <a:blip r:embed="rId3" cstate="print"/>
            <a:stretch>
              <a:fillRect/>
            </a:stretch>
          </a:blipFill>
        </p:spPr>
        <p:txBody>
          <a:bodyPr wrap="square" lIns="0" tIns="0" rIns="0" bIns="0" rtlCol="0"/>
          <a:lstStyle/>
          <a:p>
            <a:endParaRPr dirty="0"/>
          </a:p>
        </p:txBody>
      </p:sp>
      <p:pic>
        <p:nvPicPr>
          <p:cNvPr id="11" name="Picture 10">
            <a:extLst>
              <a:ext uri="{FF2B5EF4-FFF2-40B4-BE49-F238E27FC236}">
                <a16:creationId xmlns:a16="http://schemas.microsoft.com/office/drawing/2014/main" id="{4FC7C2D5-EC11-32FD-D7AF-C6464EFADD4F}"/>
              </a:ext>
            </a:extLst>
          </p:cNvPr>
          <p:cNvPicPr>
            <a:picLocks noChangeAspect="1"/>
          </p:cNvPicPr>
          <p:nvPr/>
        </p:nvPicPr>
        <p:blipFill>
          <a:blip r:embed="rId4"/>
          <a:stretch>
            <a:fillRect/>
          </a:stretch>
        </p:blipFill>
        <p:spPr>
          <a:xfrm>
            <a:off x="11553286" y="261431"/>
            <a:ext cx="466725" cy="523875"/>
          </a:xfrm>
          <a:prstGeom prst="rect">
            <a:avLst/>
          </a:prstGeom>
        </p:spPr>
      </p:pic>
    </p:spTree>
    <p:extLst>
      <p:ext uri="{BB962C8B-B14F-4D97-AF65-F5344CB8AC3E}">
        <p14:creationId xmlns:p14="http://schemas.microsoft.com/office/powerpoint/2010/main" val="1523916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B0606-42FA-DCEF-3164-C195D6B1094C}"/>
              </a:ext>
            </a:extLst>
          </p:cNvPr>
          <p:cNvSpPr>
            <a:spLocks noGrp="1"/>
          </p:cNvSpPr>
          <p:nvPr>
            <p:ph type="title"/>
          </p:nvPr>
        </p:nvSpPr>
        <p:spPr>
          <a:xfrm>
            <a:off x="838200" y="365126"/>
            <a:ext cx="10452652" cy="608910"/>
          </a:xfrm>
        </p:spPr>
        <p:txBody>
          <a:bodyPr>
            <a:normAutofit fontScale="90000"/>
          </a:bodyPr>
          <a:lstStyle/>
          <a:p>
            <a:r>
              <a:rPr lang="en-US" b="1" dirty="0">
                <a:solidFill>
                  <a:srgbClr val="FF0000"/>
                </a:solidFill>
                <a:latin typeface="Arial" panose="020B0604020202020204" pitchFamily="34" charset="0"/>
                <a:cs typeface="Arial" panose="020B0604020202020204" pitchFamily="34" charset="0"/>
              </a:rPr>
              <a:t>Android Version based on each Category</a:t>
            </a:r>
            <a:endParaRPr lang="en-IN" b="1" dirty="0">
              <a:solidFill>
                <a:srgbClr val="FF0000"/>
              </a:solidFill>
              <a:latin typeface="Arial" panose="020B0604020202020204" pitchFamily="34" charset="0"/>
              <a:cs typeface="Arial" panose="020B0604020202020204" pitchFamily="34" charset="0"/>
            </a:endParaRPr>
          </a:p>
        </p:txBody>
      </p:sp>
      <p:pic>
        <p:nvPicPr>
          <p:cNvPr id="5" name="Content Placeholder 4" descr="Chart&#10;&#10;Description automatically generated">
            <a:extLst>
              <a:ext uri="{FF2B5EF4-FFF2-40B4-BE49-F238E27FC236}">
                <a16:creationId xmlns:a16="http://schemas.microsoft.com/office/drawing/2014/main" id="{AA27870E-B9CE-C1B2-CF9A-8D7B93044F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117" y="1093304"/>
            <a:ext cx="5731413" cy="5764696"/>
          </a:xfrm>
        </p:spPr>
      </p:pic>
      <p:sp>
        <p:nvSpPr>
          <p:cNvPr id="6" name="object 13">
            <a:extLst>
              <a:ext uri="{FF2B5EF4-FFF2-40B4-BE49-F238E27FC236}">
                <a16:creationId xmlns:a16="http://schemas.microsoft.com/office/drawing/2014/main" id="{27A7CEDF-3295-9CAD-1492-05E8CF6395BD}"/>
              </a:ext>
            </a:extLst>
          </p:cNvPr>
          <p:cNvSpPr/>
          <p:nvPr/>
        </p:nvSpPr>
        <p:spPr>
          <a:xfrm>
            <a:off x="166482" y="278960"/>
            <a:ext cx="671718" cy="669303"/>
          </a:xfrm>
          <a:prstGeom prst="rect">
            <a:avLst/>
          </a:prstGeom>
          <a:blipFill>
            <a:blip r:embed="rId3" cstate="print"/>
            <a:stretch>
              <a:fillRect/>
            </a:stretch>
          </a:blipFill>
        </p:spPr>
        <p:txBody>
          <a:bodyPr wrap="square" lIns="0" tIns="0" rIns="0" bIns="0" rtlCol="0"/>
          <a:lstStyle/>
          <a:p>
            <a:endParaRPr dirty="0"/>
          </a:p>
        </p:txBody>
      </p:sp>
      <p:pic>
        <p:nvPicPr>
          <p:cNvPr id="7" name="Picture 6">
            <a:extLst>
              <a:ext uri="{FF2B5EF4-FFF2-40B4-BE49-F238E27FC236}">
                <a16:creationId xmlns:a16="http://schemas.microsoft.com/office/drawing/2014/main" id="{91CB5051-8E59-48EC-D079-48AFDC40FC12}"/>
              </a:ext>
            </a:extLst>
          </p:cNvPr>
          <p:cNvPicPr>
            <a:picLocks noChangeAspect="1"/>
          </p:cNvPicPr>
          <p:nvPr/>
        </p:nvPicPr>
        <p:blipFill>
          <a:blip r:embed="rId4"/>
          <a:stretch>
            <a:fillRect/>
          </a:stretch>
        </p:blipFill>
        <p:spPr>
          <a:xfrm>
            <a:off x="11553286" y="261431"/>
            <a:ext cx="466725" cy="523875"/>
          </a:xfrm>
          <a:prstGeom prst="rect">
            <a:avLst/>
          </a:prstGeom>
        </p:spPr>
      </p:pic>
      <p:sp>
        <p:nvSpPr>
          <p:cNvPr id="8" name="TextBox 7">
            <a:extLst>
              <a:ext uri="{FF2B5EF4-FFF2-40B4-BE49-F238E27FC236}">
                <a16:creationId xmlns:a16="http://schemas.microsoft.com/office/drawing/2014/main" id="{4878B73F-7484-54EA-B53D-60E072E71C96}"/>
              </a:ext>
            </a:extLst>
          </p:cNvPr>
          <p:cNvSpPr txBox="1"/>
          <p:nvPr/>
        </p:nvSpPr>
        <p:spPr>
          <a:xfrm>
            <a:off x="7404652" y="2753139"/>
            <a:ext cx="3766931" cy="1754326"/>
          </a:xfrm>
          <a:prstGeom prst="rect">
            <a:avLst/>
          </a:prstGeom>
          <a:noFill/>
        </p:spPr>
        <p:txBody>
          <a:bodyPr wrap="square" rtlCol="0">
            <a:spAutoFit/>
          </a:bodyPr>
          <a:lstStyle/>
          <a:p>
            <a:pPr algn="l"/>
            <a:r>
              <a:rPr lang="en-US" b="1" i="0" dirty="0">
                <a:solidFill>
                  <a:srgbClr val="212121"/>
                </a:solidFill>
                <a:effectLst/>
                <a:latin typeface="Verdana" panose="020B0604030504040204" pitchFamily="34" charset="0"/>
                <a:ea typeface="Verdana" panose="020B0604030504040204" pitchFamily="34" charset="0"/>
              </a:rPr>
              <a:t>Findings:</a:t>
            </a:r>
            <a:endParaRPr lang="en-US" b="0" i="0" dirty="0">
              <a:solidFill>
                <a:srgbClr val="212121"/>
              </a:solidFill>
              <a:effectLst/>
              <a:latin typeface="Verdana" panose="020B0604030504040204" pitchFamily="34" charset="0"/>
              <a:ea typeface="Verdana" panose="020B0604030504040204" pitchFamily="34" charset="0"/>
            </a:endParaRPr>
          </a:p>
          <a:p>
            <a:pPr algn="l"/>
            <a:r>
              <a:rPr lang="en-US" b="0" i="0" dirty="0">
                <a:solidFill>
                  <a:srgbClr val="212121"/>
                </a:solidFill>
                <a:effectLst/>
                <a:latin typeface="Verdana" panose="020B0604030504040204" pitchFamily="34" charset="0"/>
                <a:ea typeface="Verdana" panose="020B0604030504040204" pitchFamily="34" charset="0"/>
              </a:rPr>
              <a:t>It is clearly evident from the above plot that majority of the apps are working on </a:t>
            </a:r>
            <a:r>
              <a:rPr lang="en-US" b="1" i="0" dirty="0" err="1">
                <a:solidFill>
                  <a:srgbClr val="212121"/>
                </a:solidFill>
                <a:effectLst/>
                <a:latin typeface="Verdana" panose="020B0604030504040204" pitchFamily="34" charset="0"/>
                <a:ea typeface="Verdana" panose="020B0604030504040204" pitchFamily="34" charset="0"/>
              </a:rPr>
              <a:t>Android_Ver</a:t>
            </a:r>
            <a:r>
              <a:rPr lang="en-US" b="1" i="0" dirty="0">
                <a:solidFill>
                  <a:srgbClr val="212121"/>
                </a:solidFill>
                <a:effectLst/>
                <a:latin typeface="Verdana" panose="020B0604030504040204" pitchFamily="34" charset="0"/>
                <a:ea typeface="Verdana" panose="020B0604030504040204" pitchFamily="34" charset="0"/>
              </a:rPr>
              <a:t> 4.0 and up</a:t>
            </a:r>
            <a:r>
              <a:rPr lang="en-US" b="0" i="0" dirty="0">
                <a:solidFill>
                  <a:srgbClr val="212121"/>
                </a:solidFill>
                <a:effectLst/>
                <a:latin typeface="Verdana" panose="020B0604030504040204" pitchFamily="34" charset="0"/>
                <a:ea typeface="Verdana" panose="020B0604030504040204" pitchFamily="34" charset="0"/>
              </a:rPr>
              <a:t>.</a:t>
            </a:r>
          </a:p>
          <a:p>
            <a:endParaRPr lang="en-IN" dirty="0"/>
          </a:p>
        </p:txBody>
      </p:sp>
      <p:sp>
        <p:nvSpPr>
          <p:cNvPr id="9" name="Rectangle 8">
            <a:extLst>
              <a:ext uri="{FF2B5EF4-FFF2-40B4-BE49-F238E27FC236}">
                <a16:creationId xmlns:a16="http://schemas.microsoft.com/office/drawing/2014/main" id="{2CA3087D-3464-88CB-DE53-2D5E90ED1E0C}"/>
              </a:ext>
            </a:extLst>
          </p:cNvPr>
          <p:cNvSpPr/>
          <p:nvPr/>
        </p:nvSpPr>
        <p:spPr>
          <a:xfrm>
            <a:off x="7404652" y="2753139"/>
            <a:ext cx="3766931" cy="16208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512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B9F6-FC67-9D7E-1004-1C1A0FB244D5}"/>
              </a:ext>
            </a:extLst>
          </p:cNvPr>
          <p:cNvSpPr>
            <a:spLocks noGrp="1"/>
          </p:cNvSpPr>
          <p:nvPr>
            <p:ph type="title"/>
          </p:nvPr>
        </p:nvSpPr>
        <p:spPr>
          <a:xfrm>
            <a:off x="942680" y="365126"/>
            <a:ext cx="9351390" cy="964053"/>
          </a:xfrm>
        </p:spPr>
        <p:txBody>
          <a:bodyPr>
            <a:normAutofit fontScale="90000"/>
          </a:bodyPr>
          <a:lstStyle/>
          <a:p>
            <a:r>
              <a:rPr lang="en-US" b="1" i="0" dirty="0">
                <a:solidFill>
                  <a:srgbClr val="FF0000"/>
                </a:solidFill>
                <a:effectLst/>
                <a:latin typeface="Arial" panose="020B0604020202020204" pitchFamily="34" charset="0"/>
                <a:cs typeface="Arial" panose="020B0604020202020204" pitchFamily="34" charset="0"/>
              </a:rPr>
              <a:t>Does the last update date has an effect on rating?</a:t>
            </a:r>
            <a:br>
              <a:rPr lang="en-US" b="0" i="0" dirty="0">
                <a:solidFill>
                  <a:srgbClr val="212121"/>
                </a:solidFill>
                <a:effectLst/>
                <a:latin typeface="Roboto" panose="02000000000000000000" pitchFamily="2" charset="0"/>
              </a:rPr>
            </a:br>
            <a:endParaRPr lang="en-IN" dirty="0"/>
          </a:p>
        </p:txBody>
      </p:sp>
      <p:pic>
        <p:nvPicPr>
          <p:cNvPr id="5" name="Content Placeholder 4" descr="Chart, line chart&#10;&#10;Description automatically generated">
            <a:extLst>
              <a:ext uri="{FF2B5EF4-FFF2-40B4-BE49-F238E27FC236}">
                <a16:creationId xmlns:a16="http://schemas.microsoft.com/office/drawing/2014/main" id="{BD7BE00F-78C4-AA64-12BF-C56D3B11C3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7436" y="1168924"/>
            <a:ext cx="8074647" cy="5323950"/>
          </a:xfrm>
        </p:spPr>
      </p:pic>
      <p:sp>
        <p:nvSpPr>
          <p:cNvPr id="6" name="TextBox 5">
            <a:extLst>
              <a:ext uri="{FF2B5EF4-FFF2-40B4-BE49-F238E27FC236}">
                <a16:creationId xmlns:a16="http://schemas.microsoft.com/office/drawing/2014/main" id="{FFE85EB1-4CF5-C959-36BE-3FCB20F00F10}"/>
              </a:ext>
            </a:extLst>
          </p:cNvPr>
          <p:cNvSpPr txBox="1"/>
          <p:nvPr/>
        </p:nvSpPr>
        <p:spPr>
          <a:xfrm>
            <a:off x="185392" y="1468683"/>
            <a:ext cx="3217684" cy="2031325"/>
          </a:xfrm>
          <a:prstGeom prst="rect">
            <a:avLst/>
          </a:prstGeom>
          <a:noFill/>
        </p:spPr>
        <p:txBody>
          <a:bodyPr wrap="square" rtlCol="0">
            <a:spAutoFit/>
          </a:bodyPr>
          <a:lstStyle/>
          <a:p>
            <a:pPr algn="l"/>
            <a:r>
              <a:rPr lang="en-US" b="1" i="0" dirty="0">
                <a:solidFill>
                  <a:srgbClr val="212121"/>
                </a:solidFill>
                <a:effectLst/>
                <a:latin typeface="Verdana" panose="020B0604030504040204" pitchFamily="34" charset="0"/>
                <a:ea typeface="Verdana" panose="020B0604030504040204" pitchFamily="34" charset="0"/>
              </a:rPr>
              <a:t>Findings:</a:t>
            </a:r>
            <a:endParaRPr lang="en-US" b="0" i="0" dirty="0">
              <a:solidFill>
                <a:srgbClr val="212121"/>
              </a:solidFill>
              <a:effectLst/>
              <a:latin typeface="Verdana" panose="020B0604030504040204" pitchFamily="34" charset="0"/>
              <a:ea typeface="Verdana" panose="020B0604030504040204" pitchFamily="34" charset="0"/>
            </a:endParaRPr>
          </a:p>
          <a:p>
            <a:pPr algn="l"/>
            <a:r>
              <a:rPr lang="en-US" b="0" i="0" dirty="0">
                <a:solidFill>
                  <a:srgbClr val="212121"/>
                </a:solidFill>
                <a:effectLst/>
                <a:latin typeface="Verdana" panose="020B0604030504040204" pitchFamily="34" charset="0"/>
                <a:ea typeface="Verdana" panose="020B0604030504040204" pitchFamily="34" charset="0"/>
              </a:rPr>
              <a:t>From above graph, we can conclude, the app gets more recent updates chances of getting a higher rating increases.</a:t>
            </a:r>
          </a:p>
          <a:p>
            <a:endParaRPr lang="en-IN" dirty="0"/>
          </a:p>
        </p:txBody>
      </p:sp>
      <p:sp>
        <p:nvSpPr>
          <p:cNvPr id="7" name="Rectangle 6">
            <a:extLst>
              <a:ext uri="{FF2B5EF4-FFF2-40B4-BE49-F238E27FC236}">
                <a16:creationId xmlns:a16="http://schemas.microsoft.com/office/drawing/2014/main" id="{6F3FB753-4C14-96AD-0D20-73BE7832398D}"/>
              </a:ext>
            </a:extLst>
          </p:cNvPr>
          <p:cNvSpPr/>
          <p:nvPr/>
        </p:nvSpPr>
        <p:spPr>
          <a:xfrm>
            <a:off x="185392" y="1468683"/>
            <a:ext cx="3142270" cy="19603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bject 13">
            <a:extLst>
              <a:ext uri="{FF2B5EF4-FFF2-40B4-BE49-F238E27FC236}">
                <a16:creationId xmlns:a16="http://schemas.microsoft.com/office/drawing/2014/main" id="{0FA4F6AF-1B61-D619-BED9-4D54EBA89C65}"/>
              </a:ext>
            </a:extLst>
          </p:cNvPr>
          <p:cNvSpPr/>
          <p:nvPr/>
        </p:nvSpPr>
        <p:spPr>
          <a:xfrm>
            <a:off x="166482" y="278960"/>
            <a:ext cx="671718" cy="669303"/>
          </a:xfrm>
          <a:prstGeom prst="rect">
            <a:avLst/>
          </a:prstGeom>
          <a:blipFill>
            <a:blip r:embed="rId3" cstate="print"/>
            <a:stretch>
              <a:fillRect/>
            </a:stretch>
          </a:blipFill>
        </p:spPr>
        <p:txBody>
          <a:bodyPr wrap="square" lIns="0" tIns="0" rIns="0" bIns="0" rtlCol="0"/>
          <a:lstStyle/>
          <a:p>
            <a:endParaRPr dirty="0"/>
          </a:p>
        </p:txBody>
      </p:sp>
      <p:pic>
        <p:nvPicPr>
          <p:cNvPr id="9" name="Picture 8">
            <a:extLst>
              <a:ext uri="{FF2B5EF4-FFF2-40B4-BE49-F238E27FC236}">
                <a16:creationId xmlns:a16="http://schemas.microsoft.com/office/drawing/2014/main" id="{273E0346-557E-9FC0-1239-BD2BEB9D4688}"/>
              </a:ext>
            </a:extLst>
          </p:cNvPr>
          <p:cNvPicPr>
            <a:picLocks noChangeAspect="1"/>
          </p:cNvPicPr>
          <p:nvPr/>
        </p:nvPicPr>
        <p:blipFill>
          <a:blip r:embed="rId4"/>
          <a:stretch>
            <a:fillRect/>
          </a:stretch>
        </p:blipFill>
        <p:spPr>
          <a:xfrm>
            <a:off x="11553286" y="261431"/>
            <a:ext cx="466725" cy="523875"/>
          </a:xfrm>
          <a:prstGeom prst="rect">
            <a:avLst/>
          </a:prstGeom>
        </p:spPr>
      </p:pic>
    </p:spTree>
    <p:extLst>
      <p:ext uri="{BB962C8B-B14F-4D97-AF65-F5344CB8AC3E}">
        <p14:creationId xmlns:p14="http://schemas.microsoft.com/office/powerpoint/2010/main" val="222593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86BAA-FBF1-527F-D0C9-429BD29AD9CD}"/>
              </a:ext>
            </a:extLst>
          </p:cNvPr>
          <p:cNvSpPr>
            <a:spLocks noGrp="1"/>
          </p:cNvSpPr>
          <p:nvPr>
            <p:ph type="title"/>
          </p:nvPr>
        </p:nvSpPr>
        <p:spPr>
          <a:xfrm>
            <a:off x="1146398" y="412260"/>
            <a:ext cx="9832942" cy="982907"/>
          </a:xfrm>
        </p:spPr>
        <p:txBody>
          <a:bodyPr>
            <a:normAutofit fontScale="90000"/>
          </a:bodyPr>
          <a:lstStyle/>
          <a:p>
            <a:r>
              <a:rPr lang="en-US" b="1" i="0" dirty="0">
                <a:solidFill>
                  <a:srgbClr val="212121"/>
                </a:solidFill>
                <a:effectLst/>
                <a:latin typeface="Roboto" panose="02000000000000000000" pitchFamily="2" charset="0"/>
              </a:rPr>
              <a:t> </a:t>
            </a:r>
            <a:r>
              <a:rPr lang="en-US" b="1" i="0" dirty="0">
                <a:solidFill>
                  <a:srgbClr val="FF0000"/>
                </a:solidFill>
                <a:effectLst/>
                <a:latin typeface="Arial" panose="020B0604020202020204" pitchFamily="34" charset="0"/>
                <a:cs typeface="Arial" panose="020B0604020202020204" pitchFamily="34" charset="0"/>
              </a:rPr>
              <a:t>The distribution of rating per number of installs and type (paid or free)?</a:t>
            </a:r>
            <a:br>
              <a:rPr lang="en-US" b="0" i="0" dirty="0">
                <a:solidFill>
                  <a:srgbClr val="212121"/>
                </a:solidFill>
                <a:effectLst/>
                <a:latin typeface="Roboto" panose="02000000000000000000" pitchFamily="2" charset="0"/>
              </a:rPr>
            </a:br>
            <a:endParaRPr lang="en-IN" dirty="0"/>
          </a:p>
        </p:txBody>
      </p:sp>
      <p:pic>
        <p:nvPicPr>
          <p:cNvPr id="5" name="Content Placeholder 4" descr="Chart, scatter chart&#10;&#10;Description automatically generated">
            <a:extLst>
              <a:ext uri="{FF2B5EF4-FFF2-40B4-BE49-F238E27FC236}">
                <a16:creationId xmlns:a16="http://schemas.microsoft.com/office/drawing/2014/main" id="{B1C6E74E-4E1D-5EC8-9029-AE70C2EAC4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43" y="2506662"/>
            <a:ext cx="11804271" cy="4351338"/>
          </a:xfrm>
        </p:spPr>
      </p:pic>
      <p:sp>
        <p:nvSpPr>
          <p:cNvPr id="6" name="TextBox 5">
            <a:extLst>
              <a:ext uri="{FF2B5EF4-FFF2-40B4-BE49-F238E27FC236}">
                <a16:creationId xmlns:a16="http://schemas.microsoft.com/office/drawing/2014/main" id="{A5AFDCEC-0001-3B1D-D21E-03B0D2ADE6FA}"/>
              </a:ext>
            </a:extLst>
          </p:cNvPr>
          <p:cNvSpPr txBox="1"/>
          <p:nvPr/>
        </p:nvSpPr>
        <p:spPr>
          <a:xfrm>
            <a:off x="744718" y="1032856"/>
            <a:ext cx="10808172" cy="2031325"/>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Findings</a:t>
            </a:r>
            <a:endParaRPr lang="en-US" b="0" i="0" dirty="0">
              <a:solidFill>
                <a:srgbClr val="212121"/>
              </a:solidFill>
              <a:effectLst/>
              <a:latin typeface="Roboto" panose="02000000000000000000" pitchFamily="2" charset="0"/>
            </a:endParaRPr>
          </a:p>
          <a:p>
            <a:pPr algn="l"/>
            <a:r>
              <a:rPr lang="en-US" b="1" i="0" dirty="0">
                <a:solidFill>
                  <a:srgbClr val="212121"/>
                </a:solidFill>
                <a:effectLst/>
                <a:latin typeface="Roboto" panose="02000000000000000000" pitchFamily="2" charset="0"/>
              </a:rPr>
              <a:t>Rating per Install Category and Type</a:t>
            </a:r>
            <a:endParaRPr lang="en-US" b="0" i="0" dirty="0">
              <a:solidFill>
                <a:srgbClr val="212121"/>
              </a:solidFill>
              <a:effectLst/>
              <a:latin typeface="Roboto" panose="02000000000000000000" pitchFamily="2" charset="0"/>
            </a:endParaRPr>
          </a:p>
          <a:p>
            <a:pPr algn="l">
              <a:buFont typeface="Arial" panose="020B0604020202020204" pitchFamily="34" charset="0"/>
              <a:buChar char="•"/>
            </a:pPr>
            <a:r>
              <a:rPr lang="en-US" b="0" i="0" dirty="0">
                <a:solidFill>
                  <a:srgbClr val="212121"/>
                </a:solidFill>
                <a:effectLst/>
                <a:latin typeface="Roboto" panose="02000000000000000000" pitchFamily="2" charset="0"/>
              </a:rPr>
              <a:t>Looks like rating is </a:t>
            </a:r>
            <a:r>
              <a:rPr lang="en-US" b="1" i="0" dirty="0">
                <a:solidFill>
                  <a:srgbClr val="212121"/>
                </a:solidFill>
                <a:effectLst/>
                <a:latin typeface="Roboto" panose="02000000000000000000" pitchFamily="2" charset="0"/>
              </a:rPr>
              <a:t>distributed around 4.5</a:t>
            </a:r>
            <a:r>
              <a:rPr lang="en-US" b="0" i="0" dirty="0">
                <a:solidFill>
                  <a:srgbClr val="212121"/>
                </a:solidFill>
                <a:effectLst/>
                <a:latin typeface="Roboto" panose="02000000000000000000" pitchFamily="2" charset="0"/>
              </a:rPr>
              <a:t> when its categorized per install category.</a:t>
            </a:r>
          </a:p>
          <a:p>
            <a:pPr algn="l">
              <a:buFont typeface="Arial" panose="020B0604020202020204" pitchFamily="34" charset="0"/>
              <a:buChar char="•"/>
            </a:pPr>
            <a:r>
              <a:rPr lang="en-US" b="0" i="0" dirty="0">
                <a:solidFill>
                  <a:srgbClr val="212121"/>
                </a:solidFill>
                <a:effectLst/>
                <a:latin typeface="Roboto" panose="02000000000000000000" pitchFamily="2" charset="0"/>
              </a:rPr>
              <a:t>Google play store have very </a:t>
            </a:r>
            <a:r>
              <a:rPr lang="en-US" b="1" i="0" dirty="0">
                <a:solidFill>
                  <a:srgbClr val="212121"/>
                </a:solidFill>
                <a:effectLst/>
                <a:latin typeface="Roboto" panose="02000000000000000000" pitchFamily="2" charset="0"/>
              </a:rPr>
              <a:t>few paid apps</a:t>
            </a:r>
            <a:r>
              <a:rPr lang="en-US" b="0" i="0" dirty="0">
                <a:solidFill>
                  <a:srgbClr val="212121"/>
                </a:solidFill>
                <a:effectLst/>
                <a:latin typeface="Roboto" panose="02000000000000000000" pitchFamily="2" charset="0"/>
              </a:rPr>
              <a:t>.</a:t>
            </a:r>
          </a:p>
          <a:p>
            <a:pPr algn="l"/>
            <a:r>
              <a:rPr lang="en-US" b="0" i="0" dirty="0" err="1">
                <a:solidFill>
                  <a:srgbClr val="212121"/>
                </a:solidFill>
                <a:effectLst/>
                <a:latin typeface="var(--colab-chrome-font-family)"/>
              </a:rPr>
              <a:t>CodeText</a:t>
            </a:r>
            <a:endParaRPr lang="en-US" b="0" i="0" dirty="0">
              <a:solidFill>
                <a:srgbClr val="212121"/>
              </a:solidFill>
              <a:effectLst/>
              <a:latin typeface="var(--colab-chrome-font-family)"/>
            </a:endParaRPr>
          </a:p>
          <a:p>
            <a:br>
              <a:rPr lang="en-US" dirty="0"/>
            </a:br>
            <a:endParaRPr lang="en-IN" dirty="0"/>
          </a:p>
        </p:txBody>
      </p:sp>
      <p:sp>
        <p:nvSpPr>
          <p:cNvPr id="7" name="Rectangle 6">
            <a:extLst>
              <a:ext uri="{FF2B5EF4-FFF2-40B4-BE49-F238E27FC236}">
                <a16:creationId xmlns:a16="http://schemas.microsoft.com/office/drawing/2014/main" id="{739C8363-9507-028A-B688-026A7CE65366}"/>
              </a:ext>
            </a:extLst>
          </p:cNvPr>
          <p:cNvSpPr/>
          <p:nvPr/>
        </p:nvSpPr>
        <p:spPr>
          <a:xfrm>
            <a:off x="736674" y="1112363"/>
            <a:ext cx="8661850" cy="13103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bject 13">
            <a:extLst>
              <a:ext uri="{FF2B5EF4-FFF2-40B4-BE49-F238E27FC236}">
                <a16:creationId xmlns:a16="http://schemas.microsoft.com/office/drawing/2014/main" id="{5D80FECB-E083-00DC-4570-757AEC8752BD}"/>
              </a:ext>
            </a:extLst>
          </p:cNvPr>
          <p:cNvSpPr/>
          <p:nvPr/>
        </p:nvSpPr>
        <p:spPr>
          <a:xfrm>
            <a:off x="166482" y="278960"/>
            <a:ext cx="671718" cy="669303"/>
          </a:xfrm>
          <a:prstGeom prst="rect">
            <a:avLst/>
          </a:prstGeom>
          <a:blipFill>
            <a:blip r:embed="rId3" cstate="print"/>
            <a:stretch>
              <a:fillRect/>
            </a:stretch>
          </a:blipFill>
        </p:spPr>
        <p:txBody>
          <a:bodyPr wrap="square" lIns="0" tIns="0" rIns="0" bIns="0" rtlCol="0"/>
          <a:lstStyle/>
          <a:p>
            <a:endParaRPr dirty="0"/>
          </a:p>
        </p:txBody>
      </p:sp>
      <p:pic>
        <p:nvPicPr>
          <p:cNvPr id="9" name="Picture 8">
            <a:extLst>
              <a:ext uri="{FF2B5EF4-FFF2-40B4-BE49-F238E27FC236}">
                <a16:creationId xmlns:a16="http://schemas.microsoft.com/office/drawing/2014/main" id="{CA499EF8-578A-D480-F5EE-A6491EEB7F35}"/>
              </a:ext>
            </a:extLst>
          </p:cNvPr>
          <p:cNvPicPr>
            <a:picLocks noChangeAspect="1"/>
          </p:cNvPicPr>
          <p:nvPr/>
        </p:nvPicPr>
        <p:blipFill>
          <a:blip r:embed="rId4"/>
          <a:stretch>
            <a:fillRect/>
          </a:stretch>
        </p:blipFill>
        <p:spPr>
          <a:xfrm>
            <a:off x="11553286" y="261431"/>
            <a:ext cx="466725" cy="523875"/>
          </a:xfrm>
          <a:prstGeom prst="rect">
            <a:avLst/>
          </a:prstGeom>
        </p:spPr>
      </p:pic>
    </p:spTree>
    <p:extLst>
      <p:ext uri="{BB962C8B-B14F-4D97-AF65-F5344CB8AC3E}">
        <p14:creationId xmlns:p14="http://schemas.microsoft.com/office/powerpoint/2010/main" val="3821857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BA80-EF58-D658-5862-2B5E26D8C531}"/>
              </a:ext>
            </a:extLst>
          </p:cNvPr>
          <p:cNvSpPr>
            <a:spLocks noGrp="1"/>
          </p:cNvSpPr>
          <p:nvPr>
            <p:ph type="title"/>
          </p:nvPr>
        </p:nvSpPr>
        <p:spPr>
          <a:xfrm>
            <a:off x="1432873" y="641022"/>
            <a:ext cx="10024621" cy="418069"/>
          </a:xfrm>
        </p:spPr>
        <p:txBody>
          <a:bodyPr>
            <a:normAutofit fontScale="90000"/>
          </a:bodyPr>
          <a:lstStyle/>
          <a:p>
            <a:r>
              <a:rPr lang="en-US" b="1" i="0" dirty="0">
                <a:solidFill>
                  <a:srgbClr val="212121"/>
                </a:solidFill>
                <a:effectLst/>
                <a:latin typeface="Roboto" panose="02000000000000000000" pitchFamily="2" charset="0"/>
              </a:rPr>
              <a:t> </a:t>
            </a:r>
            <a:r>
              <a:rPr lang="en-US" b="1" i="0" dirty="0">
                <a:solidFill>
                  <a:srgbClr val="FF0000"/>
                </a:solidFill>
                <a:effectLst/>
                <a:latin typeface="Arial" panose="020B0604020202020204" pitchFamily="34" charset="0"/>
                <a:cs typeface="Arial" panose="020B0604020202020204" pitchFamily="34" charset="0"/>
              </a:rPr>
              <a:t>Is there any co-relation between rating, reviews and price columns together?.</a:t>
            </a:r>
            <a:br>
              <a:rPr lang="en-US" b="0" i="0" dirty="0">
                <a:solidFill>
                  <a:srgbClr val="212121"/>
                </a:solidFill>
                <a:effectLst/>
                <a:latin typeface="Roboto" panose="02000000000000000000" pitchFamily="2" charset="0"/>
              </a:rPr>
            </a:br>
            <a:endParaRPr lang="en-IN" dirty="0"/>
          </a:p>
        </p:txBody>
      </p:sp>
      <p:pic>
        <p:nvPicPr>
          <p:cNvPr id="11" name="Content Placeholder 10" descr="Chart">
            <a:extLst>
              <a:ext uri="{FF2B5EF4-FFF2-40B4-BE49-F238E27FC236}">
                <a16:creationId xmlns:a16="http://schemas.microsoft.com/office/drawing/2014/main" id="{7A7022E6-FAFC-ECF9-620D-6340782DEE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2688" y="3030258"/>
            <a:ext cx="9769311" cy="3827742"/>
          </a:xfrm>
        </p:spPr>
      </p:pic>
      <p:sp>
        <p:nvSpPr>
          <p:cNvPr id="12" name="TextBox 11">
            <a:extLst>
              <a:ext uri="{FF2B5EF4-FFF2-40B4-BE49-F238E27FC236}">
                <a16:creationId xmlns:a16="http://schemas.microsoft.com/office/drawing/2014/main" id="{3C756F75-1AED-5117-F191-D2A57FC39877}"/>
              </a:ext>
            </a:extLst>
          </p:cNvPr>
          <p:cNvSpPr txBox="1"/>
          <p:nvPr/>
        </p:nvSpPr>
        <p:spPr>
          <a:xfrm>
            <a:off x="179111" y="1131217"/>
            <a:ext cx="5165888" cy="2585323"/>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Findings:</a:t>
            </a:r>
            <a:endParaRPr lang="en-US" b="0" i="0" dirty="0">
              <a:solidFill>
                <a:srgbClr val="212121"/>
              </a:solidFill>
              <a:effectLst/>
              <a:latin typeface="Roboto" panose="02000000000000000000" pitchFamily="2" charset="0"/>
            </a:endParaRPr>
          </a:p>
          <a:p>
            <a:pPr algn="l">
              <a:buFont typeface="+mj-lt"/>
              <a:buAutoNum type="arabicPeriod"/>
            </a:pPr>
            <a:r>
              <a:rPr lang="en-US" b="0" i="0" dirty="0">
                <a:solidFill>
                  <a:srgbClr val="212121"/>
                </a:solidFill>
                <a:effectLst/>
                <a:latin typeface="Roboto" panose="02000000000000000000" pitchFamily="2" charset="0"/>
              </a:rPr>
              <a:t>We can see that most of the Ratings are between 4 and around 4.5 and 5.</a:t>
            </a:r>
          </a:p>
          <a:p>
            <a:pPr algn="l">
              <a:buFont typeface="+mj-lt"/>
              <a:buAutoNum type="arabicPeriod"/>
            </a:pPr>
            <a:r>
              <a:rPr lang="en-US" b="0" i="0" dirty="0">
                <a:solidFill>
                  <a:srgbClr val="212121"/>
                </a:solidFill>
                <a:effectLst/>
                <a:latin typeface="Roboto" panose="02000000000000000000" pitchFamily="2" charset="0"/>
              </a:rPr>
              <a:t>As far as Reviews are concerned, for most of the Apps Reviews are not given.</a:t>
            </a:r>
          </a:p>
          <a:p>
            <a:pPr algn="l">
              <a:buFont typeface="+mj-lt"/>
              <a:buAutoNum type="arabicPeriod"/>
            </a:pPr>
            <a:r>
              <a:rPr lang="en-US" b="0" i="0" dirty="0">
                <a:solidFill>
                  <a:srgbClr val="212121"/>
                </a:solidFill>
                <a:effectLst/>
                <a:latin typeface="Roboto" panose="02000000000000000000" pitchFamily="2" charset="0"/>
              </a:rPr>
              <a:t>Also for Price, most of the Apps are Free.</a:t>
            </a:r>
          </a:p>
          <a:p>
            <a:pPr algn="l"/>
            <a:r>
              <a:rPr lang="en-US" b="0" i="0" dirty="0" err="1">
                <a:solidFill>
                  <a:srgbClr val="212121"/>
                </a:solidFill>
                <a:effectLst/>
                <a:latin typeface="var(--colab-chrome-font-family)"/>
              </a:rPr>
              <a:t>CodeText</a:t>
            </a:r>
            <a:endParaRPr lang="en-US" b="0" i="0" dirty="0">
              <a:solidFill>
                <a:srgbClr val="212121"/>
              </a:solidFill>
              <a:effectLst/>
              <a:latin typeface="var(--colab-chrome-font-family)"/>
            </a:endParaRPr>
          </a:p>
          <a:p>
            <a:br>
              <a:rPr lang="en-US" dirty="0"/>
            </a:br>
            <a:endParaRPr lang="en-IN" dirty="0"/>
          </a:p>
        </p:txBody>
      </p:sp>
      <p:sp>
        <p:nvSpPr>
          <p:cNvPr id="13" name="Rectangle 12">
            <a:extLst>
              <a:ext uri="{FF2B5EF4-FFF2-40B4-BE49-F238E27FC236}">
                <a16:creationId xmlns:a16="http://schemas.microsoft.com/office/drawing/2014/main" id="{6CFD5F4B-6C08-42F7-3131-6BF44074902C}"/>
              </a:ext>
            </a:extLst>
          </p:cNvPr>
          <p:cNvSpPr/>
          <p:nvPr/>
        </p:nvSpPr>
        <p:spPr>
          <a:xfrm>
            <a:off x="235669" y="1159497"/>
            <a:ext cx="4817098" cy="18707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bject 13">
            <a:extLst>
              <a:ext uri="{FF2B5EF4-FFF2-40B4-BE49-F238E27FC236}">
                <a16:creationId xmlns:a16="http://schemas.microsoft.com/office/drawing/2014/main" id="{2643D7DF-1C1A-55EC-77A5-0C3541A0983B}"/>
              </a:ext>
            </a:extLst>
          </p:cNvPr>
          <p:cNvSpPr/>
          <p:nvPr/>
        </p:nvSpPr>
        <p:spPr>
          <a:xfrm>
            <a:off x="166482" y="278960"/>
            <a:ext cx="671718" cy="669303"/>
          </a:xfrm>
          <a:prstGeom prst="rect">
            <a:avLst/>
          </a:prstGeom>
          <a:blipFill>
            <a:blip r:embed="rId3" cstate="print"/>
            <a:stretch>
              <a:fillRect/>
            </a:stretch>
          </a:blipFill>
        </p:spPr>
        <p:txBody>
          <a:bodyPr wrap="square" lIns="0" tIns="0" rIns="0" bIns="0" rtlCol="0"/>
          <a:lstStyle/>
          <a:p>
            <a:endParaRPr dirty="0"/>
          </a:p>
        </p:txBody>
      </p:sp>
      <p:pic>
        <p:nvPicPr>
          <p:cNvPr id="15" name="Picture 14">
            <a:extLst>
              <a:ext uri="{FF2B5EF4-FFF2-40B4-BE49-F238E27FC236}">
                <a16:creationId xmlns:a16="http://schemas.microsoft.com/office/drawing/2014/main" id="{F9F6CB7B-ED8D-9931-C25E-4BEB2DDB2A6F}"/>
              </a:ext>
            </a:extLst>
          </p:cNvPr>
          <p:cNvPicPr>
            <a:picLocks noChangeAspect="1"/>
          </p:cNvPicPr>
          <p:nvPr/>
        </p:nvPicPr>
        <p:blipFill>
          <a:blip r:embed="rId4"/>
          <a:stretch>
            <a:fillRect/>
          </a:stretch>
        </p:blipFill>
        <p:spPr>
          <a:xfrm>
            <a:off x="11553286" y="261431"/>
            <a:ext cx="466725" cy="523875"/>
          </a:xfrm>
          <a:prstGeom prst="rect">
            <a:avLst/>
          </a:prstGeom>
        </p:spPr>
      </p:pic>
    </p:spTree>
    <p:extLst>
      <p:ext uri="{BB962C8B-B14F-4D97-AF65-F5344CB8AC3E}">
        <p14:creationId xmlns:p14="http://schemas.microsoft.com/office/powerpoint/2010/main" val="3493761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CCB5-3656-04E4-3779-E1A3648D7DAF}"/>
              </a:ext>
            </a:extLst>
          </p:cNvPr>
          <p:cNvSpPr>
            <a:spLocks noGrp="1"/>
          </p:cNvSpPr>
          <p:nvPr>
            <p:ph type="ctrTitle"/>
          </p:nvPr>
        </p:nvSpPr>
        <p:spPr>
          <a:xfrm>
            <a:off x="1593129" y="697584"/>
            <a:ext cx="9012025" cy="895545"/>
          </a:xfrm>
        </p:spPr>
        <p:txBody>
          <a:bodyPr>
            <a:normAutofit fontScale="90000"/>
          </a:bodyPr>
          <a:lstStyle/>
          <a:p>
            <a:pPr algn="l"/>
            <a:r>
              <a:rPr lang="en-IN" sz="4400" b="1" i="0" dirty="0">
                <a:solidFill>
                  <a:srgbClr val="FF0000"/>
                </a:solidFill>
                <a:effectLst/>
                <a:latin typeface="Arial" panose="020B0604020202020204" pitchFamily="34" charset="0"/>
                <a:cs typeface="Arial" panose="020B0604020202020204" pitchFamily="34" charset="0"/>
              </a:rPr>
              <a:t>Histogram of Subjectivity</a:t>
            </a:r>
            <a:br>
              <a:rPr lang="en-IN" b="0" i="0" dirty="0">
                <a:solidFill>
                  <a:srgbClr val="212121"/>
                </a:solidFill>
                <a:effectLst/>
                <a:latin typeface="Roboto" panose="02000000000000000000" pitchFamily="2" charset="0"/>
              </a:rPr>
            </a:br>
            <a:endParaRPr lang="en-IN" dirty="0"/>
          </a:p>
        </p:txBody>
      </p:sp>
      <p:sp>
        <p:nvSpPr>
          <p:cNvPr id="3" name="Subtitle 2">
            <a:extLst>
              <a:ext uri="{FF2B5EF4-FFF2-40B4-BE49-F238E27FC236}">
                <a16:creationId xmlns:a16="http://schemas.microsoft.com/office/drawing/2014/main" id="{AB43C02E-6C47-EB7F-0F0E-EADB4780595B}"/>
              </a:ext>
            </a:extLst>
          </p:cNvPr>
          <p:cNvSpPr>
            <a:spLocks noGrp="1"/>
          </p:cNvSpPr>
          <p:nvPr>
            <p:ph type="subTitle" idx="1"/>
          </p:nvPr>
        </p:nvSpPr>
        <p:spPr>
          <a:xfrm>
            <a:off x="160256" y="1313861"/>
            <a:ext cx="4411744" cy="4452398"/>
          </a:xfrm>
        </p:spPr>
        <p:txBody>
          <a:bodyPr>
            <a:normAutofit/>
          </a:bodyPr>
          <a:lstStyle/>
          <a:p>
            <a:pPr algn="l"/>
            <a:r>
              <a:rPr lang="en-US" b="1" i="0" dirty="0">
                <a:solidFill>
                  <a:srgbClr val="212121"/>
                </a:solidFill>
                <a:effectLst/>
                <a:latin typeface="Roboto" panose="02000000000000000000" pitchFamily="2" charset="0"/>
              </a:rPr>
              <a:t>Findings:</a:t>
            </a:r>
            <a:endParaRPr lang="en-US" b="0" i="0" dirty="0">
              <a:solidFill>
                <a:srgbClr val="212121"/>
              </a:solidFill>
              <a:effectLst/>
              <a:latin typeface="Roboto" panose="02000000000000000000" pitchFamily="2" charset="0"/>
            </a:endParaRPr>
          </a:p>
          <a:p>
            <a:pPr algn="l"/>
            <a:r>
              <a:rPr lang="en-US" b="1" i="0" dirty="0">
                <a:solidFill>
                  <a:srgbClr val="212121"/>
                </a:solidFill>
                <a:effectLst/>
                <a:latin typeface="Roboto" panose="02000000000000000000" pitchFamily="2" charset="0"/>
              </a:rPr>
              <a:t>0 - objective(fact)</a:t>
            </a:r>
            <a:endParaRPr lang="en-US" b="0" i="0" dirty="0">
              <a:solidFill>
                <a:srgbClr val="212121"/>
              </a:solidFill>
              <a:effectLst/>
              <a:latin typeface="Roboto" panose="02000000000000000000" pitchFamily="2" charset="0"/>
            </a:endParaRPr>
          </a:p>
          <a:p>
            <a:pPr algn="l"/>
            <a:r>
              <a:rPr lang="en-US" b="1" i="0" dirty="0">
                <a:solidFill>
                  <a:srgbClr val="212121"/>
                </a:solidFill>
                <a:effectLst/>
                <a:latin typeface="Roboto" panose="02000000000000000000" pitchFamily="2" charset="0"/>
              </a:rPr>
              <a:t>1 - subjective(opinion)</a:t>
            </a:r>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It can be seen that maximum number of sentiment subjectivity lies between 0.4 to 0.7. From this we can conclude that maximum number of users give reviews to the applications, according to their experience.</a:t>
            </a:r>
          </a:p>
          <a:p>
            <a:pPr algn="l"/>
            <a:endParaRPr lang="en-IN" dirty="0"/>
          </a:p>
        </p:txBody>
      </p:sp>
      <p:pic>
        <p:nvPicPr>
          <p:cNvPr id="5" name="Picture 4" descr="Chart, histogram&#10;&#10;Description automatically generated">
            <a:extLst>
              <a:ext uri="{FF2B5EF4-FFF2-40B4-BE49-F238E27FC236}">
                <a16:creationId xmlns:a16="http://schemas.microsoft.com/office/drawing/2014/main" id="{C04C7802-B026-FC2A-DDBC-543B361B6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886" y="1297953"/>
            <a:ext cx="6708913" cy="5430838"/>
          </a:xfrm>
          <a:prstGeom prst="rect">
            <a:avLst/>
          </a:prstGeom>
        </p:spPr>
      </p:pic>
      <p:sp>
        <p:nvSpPr>
          <p:cNvPr id="6" name="object 13">
            <a:extLst>
              <a:ext uri="{FF2B5EF4-FFF2-40B4-BE49-F238E27FC236}">
                <a16:creationId xmlns:a16="http://schemas.microsoft.com/office/drawing/2014/main" id="{2C1590D4-EE6F-2ED5-05AA-A7619F3E49BE}"/>
              </a:ext>
            </a:extLst>
          </p:cNvPr>
          <p:cNvSpPr/>
          <p:nvPr/>
        </p:nvSpPr>
        <p:spPr>
          <a:xfrm>
            <a:off x="166482" y="278960"/>
            <a:ext cx="671718" cy="669303"/>
          </a:xfrm>
          <a:prstGeom prst="rect">
            <a:avLst/>
          </a:prstGeom>
          <a:blipFill>
            <a:blip r:embed="rId3" cstate="print"/>
            <a:stretch>
              <a:fillRect/>
            </a:stretch>
          </a:blipFill>
        </p:spPr>
        <p:txBody>
          <a:bodyPr wrap="square" lIns="0" tIns="0" rIns="0" bIns="0" rtlCol="0"/>
          <a:lstStyle/>
          <a:p>
            <a:endParaRPr dirty="0"/>
          </a:p>
        </p:txBody>
      </p:sp>
      <p:pic>
        <p:nvPicPr>
          <p:cNvPr id="7" name="Picture 6">
            <a:extLst>
              <a:ext uri="{FF2B5EF4-FFF2-40B4-BE49-F238E27FC236}">
                <a16:creationId xmlns:a16="http://schemas.microsoft.com/office/drawing/2014/main" id="{08D2FF51-8426-7677-50F5-B747A06A3B03}"/>
              </a:ext>
            </a:extLst>
          </p:cNvPr>
          <p:cNvPicPr>
            <a:picLocks noChangeAspect="1"/>
          </p:cNvPicPr>
          <p:nvPr/>
        </p:nvPicPr>
        <p:blipFill>
          <a:blip r:embed="rId4"/>
          <a:stretch>
            <a:fillRect/>
          </a:stretch>
        </p:blipFill>
        <p:spPr>
          <a:xfrm>
            <a:off x="11553286" y="261431"/>
            <a:ext cx="466725" cy="523875"/>
          </a:xfrm>
          <a:prstGeom prst="rect">
            <a:avLst/>
          </a:prstGeom>
        </p:spPr>
      </p:pic>
    </p:spTree>
    <p:extLst>
      <p:ext uri="{BB962C8B-B14F-4D97-AF65-F5344CB8AC3E}">
        <p14:creationId xmlns:p14="http://schemas.microsoft.com/office/powerpoint/2010/main" val="355929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8891-8628-6903-53AB-C4AA9A78BE40}"/>
              </a:ext>
            </a:extLst>
          </p:cNvPr>
          <p:cNvSpPr>
            <a:spLocks noGrp="1"/>
          </p:cNvSpPr>
          <p:nvPr>
            <p:ph type="title"/>
          </p:nvPr>
        </p:nvSpPr>
        <p:spPr/>
        <p:txBody>
          <a:bodyPr>
            <a:normAutofit fontScale="90000"/>
          </a:bodyPr>
          <a:lstStyle/>
          <a:p>
            <a:r>
              <a:rPr lang="en-IN" b="1" i="0" dirty="0">
                <a:solidFill>
                  <a:srgbClr val="FF0000"/>
                </a:solidFill>
                <a:effectLst/>
                <a:latin typeface="Arial" panose="020B0604020202020204" pitchFamily="34" charset="0"/>
                <a:cs typeface="Arial" panose="020B0604020202020204" pitchFamily="34" charset="0"/>
              </a:rPr>
              <a:t>Is sentiment subjectivity proportional to sentiment polarity?</a:t>
            </a:r>
            <a:br>
              <a:rPr lang="en-IN" b="0" i="0" dirty="0">
                <a:solidFill>
                  <a:srgbClr val="FF0000"/>
                </a:solidFill>
                <a:effectLst/>
                <a:latin typeface="Arial" panose="020B0604020202020204" pitchFamily="34" charset="0"/>
                <a:cs typeface="Arial" panose="020B0604020202020204" pitchFamily="34" charset="0"/>
              </a:rPr>
            </a:br>
            <a:endParaRPr lang="en-IN" dirty="0">
              <a:solidFill>
                <a:srgbClr val="FF0000"/>
              </a:solidFill>
              <a:latin typeface="Arial" panose="020B0604020202020204" pitchFamily="34" charset="0"/>
              <a:cs typeface="Arial" panose="020B0604020202020204" pitchFamily="34" charset="0"/>
            </a:endParaRPr>
          </a:p>
        </p:txBody>
      </p:sp>
      <p:pic>
        <p:nvPicPr>
          <p:cNvPr id="5" name="Content Placeholder 4" descr="Chart, scatter chart&#10;&#10;Description automatically generated">
            <a:extLst>
              <a:ext uri="{FF2B5EF4-FFF2-40B4-BE49-F238E27FC236}">
                <a16:creationId xmlns:a16="http://schemas.microsoft.com/office/drawing/2014/main" id="{CB21473F-B945-2587-BC95-BE083DA03D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2666" y="2294888"/>
            <a:ext cx="7999334" cy="4351338"/>
          </a:xfrm>
        </p:spPr>
      </p:pic>
      <p:sp>
        <p:nvSpPr>
          <p:cNvPr id="13" name="Rectangle 7">
            <a:extLst>
              <a:ext uri="{FF2B5EF4-FFF2-40B4-BE49-F238E27FC236}">
                <a16:creationId xmlns:a16="http://schemas.microsoft.com/office/drawing/2014/main" id="{9066E834-DED7-C56F-9CDE-AB36776B5C54}"/>
              </a:ext>
            </a:extLst>
          </p:cNvPr>
          <p:cNvSpPr>
            <a:spLocks noChangeArrowheads="1"/>
          </p:cNvSpPr>
          <p:nvPr/>
        </p:nvSpPr>
        <p:spPr bwMode="auto">
          <a:xfrm>
            <a:off x="179109" y="1477939"/>
            <a:ext cx="3899452" cy="315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174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Findings: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From the above scatter plot it can be concluded that sentiment subjectivity is not always proportional to sentiment polarity but in maximum number of cases, it shows a proportional behavior, when variance is too high or low.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091AF0B-26B9-8401-1A82-8F4675E5AA8C}"/>
              </a:ext>
            </a:extLst>
          </p:cNvPr>
          <p:cNvSpPr txBox="1"/>
          <p:nvPr/>
        </p:nvSpPr>
        <p:spPr>
          <a:xfrm>
            <a:off x="179109" y="1442229"/>
            <a:ext cx="3899452" cy="3487917"/>
          </a:xfrm>
          <a:prstGeom prst="rect">
            <a:avLst/>
          </a:prstGeom>
          <a:noFill/>
          <a:ln w="28575">
            <a:solidFill>
              <a:srgbClr val="FF0000"/>
            </a:solidFill>
          </a:ln>
        </p:spPr>
        <p:txBody>
          <a:bodyPr wrap="square" rtlCol="0">
            <a:spAutoFit/>
          </a:bodyPr>
          <a:lstStyle/>
          <a:p>
            <a:endParaRPr lang="en-IN" dirty="0"/>
          </a:p>
        </p:txBody>
      </p:sp>
      <p:sp>
        <p:nvSpPr>
          <p:cNvPr id="18" name="object 13">
            <a:extLst>
              <a:ext uri="{FF2B5EF4-FFF2-40B4-BE49-F238E27FC236}">
                <a16:creationId xmlns:a16="http://schemas.microsoft.com/office/drawing/2014/main" id="{7824CCA1-9C6D-E2AC-E347-544259A846CF}"/>
              </a:ext>
            </a:extLst>
          </p:cNvPr>
          <p:cNvSpPr/>
          <p:nvPr/>
        </p:nvSpPr>
        <p:spPr>
          <a:xfrm>
            <a:off x="166482" y="278960"/>
            <a:ext cx="671718" cy="669303"/>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119356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EB522-3051-93D3-7A36-581F99503848}"/>
              </a:ext>
            </a:extLst>
          </p:cNvPr>
          <p:cNvSpPr>
            <a:spLocks noGrp="1"/>
          </p:cNvSpPr>
          <p:nvPr>
            <p:ph type="title"/>
          </p:nvPr>
        </p:nvSpPr>
        <p:spPr>
          <a:xfrm>
            <a:off x="1527141" y="412259"/>
            <a:ext cx="10118889" cy="709531"/>
          </a:xfrm>
        </p:spPr>
        <p:txBody>
          <a:bodyPr>
            <a:normAutofit fontScale="90000"/>
          </a:bodyPr>
          <a:lstStyle/>
          <a:p>
            <a:r>
              <a:rPr lang="en-IN" b="1" i="0" dirty="0">
                <a:solidFill>
                  <a:srgbClr val="FF0000"/>
                </a:solidFill>
                <a:effectLst/>
                <a:latin typeface="Arial" panose="020B0604020202020204" pitchFamily="34" charset="0"/>
                <a:cs typeface="Arial" panose="020B0604020202020204" pitchFamily="34" charset="0"/>
              </a:rPr>
              <a:t>Percentage of Review Sentiments</a:t>
            </a:r>
            <a:br>
              <a:rPr lang="en-IN" b="0" i="0" dirty="0">
                <a:solidFill>
                  <a:srgbClr val="212121"/>
                </a:solidFill>
                <a:effectLst/>
                <a:latin typeface="Roboto" panose="02000000000000000000" pitchFamily="2" charset="0"/>
              </a:rPr>
            </a:br>
            <a:endParaRPr lang="en-IN" dirty="0"/>
          </a:p>
        </p:txBody>
      </p:sp>
      <p:pic>
        <p:nvPicPr>
          <p:cNvPr id="5" name="Content Placeholder 4" descr="Chart, pie chart&#10;&#10;Description automatically generated">
            <a:extLst>
              <a:ext uri="{FF2B5EF4-FFF2-40B4-BE49-F238E27FC236}">
                <a16:creationId xmlns:a16="http://schemas.microsoft.com/office/drawing/2014/main" id="{E13ADC0B-5B00-3FFB-9CE6-C59A3CEC7A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05968" y="1825625"/>
            <a:ext cx="5740062" cy="4351338"/>
          </a:xfrm>
        </p:spPr>
      </p:pic>
      <p:sp>
        <p:nvSpPr>
          <p:cNvPr id="6" name="TextBox 5">
            <a:extLst>
              <a:ext uri="{FF2B5EF4-FFF2-40B4-BE49-F238E27FC236}">
                <a16:creationId xmlns:a16="http://schemas.microsoft.com/office/drawing/2014/main" id="{43B38B11-4D09-E4F4-B50C-F73B1076B84D}"/>
              </a:ext>
            </a:extLst>
          </p:cNvPr>
          <p:cNvSpPr txBox="1"/>
          <p:nvPr/>
        </p:nvSpPr>
        <p:spPr>
          <a:xfrm>
            <a:off x="545970" y="1825626"/>
            <a:ext cx="4158005"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12121"/>
                </a:solidFill>
                <a:effectLst/>
                <a:latin typeface="Roboto" panose="02000000000000000000" pitchFamily="2" charset="0"/>
              </a:rPr>
              <a:t>Findings:</a:t>
            </a:r>
            <a:endParaRPr kumimoji="0" lang="en-US" altLang="en-US" sz="1200" b="0" i="0" u="none" strike="noStrike" cap="none" normalizeH="0" baseline="0" dirty="0">
              <a:ln>
                <a:noFill/>
              </a:ln>
              <a:solidFill>
                <a:srgbClr val="21212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rgbClr val="212121"/>
                </a:solidFill>
                <a:effectLst/>
                <a:latin typeface="Roboto" panose="02000000000000000000" pitchFamily="2" charset="0"/>
              </a:rPr>
              <a:t>Positive reviews are </a:t>
            </a:r>
            <a:r>
              <a:rPr kumimoji="0" lang="en-US" altLang="en-US" sz="1800" b="1" i="0" u="none" strike="noStrike" cap="none" normalizeH="0" baseline="0" dirty="0">
                <a:ln>
                  <a:noFill/>
                </a:ln>
                <a:solidFill>
                  <a:srgbClr val="212121"/>
                </a:solidFill>
                <a:effectLst/>
                <a:latin typeface="Roboto" panose="02000000000000000000" pitchFamily="2" charset="0"/>
              </a:rPr>
              <a:t>64.30%</a:t>
            </a:r>
            <a:endParaRPr kumimoji="0" lang="en-US" altLang="en-US" sz="1800" b="0" i="0" u="none" strike="noStrike" cap="none" normalizeH="0" baseline="0" dirty="0">
              <a:ln>
                <a:noFill/>
              </a:ln>
              <a:solidFill>
                <a:srgbClr val="21212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rgbClr val="212121"/>
                </a:solidFill>
                <a:effectLst/>
                <a:latin typeface="Roboto" panose="02000000000000000000" pitchFamily="2" charset="0"/>
              </a:rPr>
              <a:t>Negative reviews are </a:t>
            </a:r>
            <a:r>
              <a:rPr kumimoji="0" lang="en-US" altLang="en-US" sz="1800" b="1" i="0" u="none" strike="noStrike" cap="none" normalizeH="0" baseline="0" dirty="0">
                <a:ln>
                  <a:noFill/>
                </a:ln>
                <a:solidFill>
                  <a:srgbClr val="212121"/>
                </a:solidFill>
                <a:effectLst/>
                <a:latin typeface="Roboto" panose="02000000000000000000" pitchFamily="2" charset="0"/>
              </a:rPr>
              <a:t>22.80%</a:t>
            </a:r>
            <a:endParaRPr kumimoji="0" lang="en-US" altLang="en-US" sz="1800" b="0" i="0" u="none" strike="noStrike" cap="none" normalizeH="0" baseline="0" dirty="0">
              <a:ln>
                <a:noFill/>
              </a:ln>
              <a:solidFill>
                <a:srgbClr val="21212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rgbClr val="212121"/>
                </a:solidFill>
                <a:effectLst/>
                <a:latin typeface="Roboto" panose="02000000000000000000" pitchFamily="2" charset="0"/>
              </a:rPr>
              <a:t>Neutral reviews are </a:t>
            </a:r>
            <a:r>
              <a:rPr kumimoji="0" lang="en-US" altLang="en-US" sz="1800" b="1" i="0" u="none" strike="noStrike" cap="none" normalizeH="0" baseline="0" dirty="0">
                <a:ln>
                  <a:noFill/>
                </a:ln>
                <a:solidFill>
                  <a:srgbClr val="212121"/>
                </a:solidFill>
                <a:effectLst/>
                <a:latin typeface="Roboto" panose="02000000000000000000" pitchFamily="2" charset="0"/>
              </a:rPr>
              <a:t>12.90%</a:t>
            </a:r>
            <a:endParaRPr kumimoji="0" lang="en-US" altLang="en-US" sz="1800" b="0" i="0" u="none" strike="noStrike" cap="none" normalizeH="0" baseline="0" dirty="0">
              <a:ln>
                <a:noFill/>
              </a:ln>
              <a:solidFill>
                <a:srgbClr val="212121"/>
              </a:solidFill>
              <a:effectLst/>
              <a:latin typeface="Roboto" panose="02000000000000000000" pitchFamily="2" charset="0"/>
            </a:endParaRPr>
          </a:p>
        </p:txBody>
      </p:sp>
      <p:sp>
        <p:nvSpPr>
          <p:cNvPr id="9" name="Rectangle 8">
            <a:extLst>
              <a:ext uri="{FF2B5EF4-FFF2-40B4-BE49-F238E27FC236}">
                <a16:creationId xmlns:a16="http://schemas.microsoft.com/office/drawing/2014/main" id="{3884A58B-4203-52CC-8CCB-8955A02BEEE2}"/>
              </a:ext>
            </a:extLst>
          </p:cNvPr>
          <p:cNvSpPr/>
          <p:nvPr/>
        </p:nvSpPr>
        <p:spPr>
          <a:xfrm>
            <a:off x="386499" y="1470581"/>
            <a:ext cx="4694548" cy="24698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bject 13">
            <a:extLst>
              <a:ext uri="{FF2B5EF4-FFF2-40B4-BE49-F238E27FC236}">
                <a16:creationId xmlns:a16="http://schemas.microsoft.com/office/drawing/2014/main" id="{3D76760D-6C1E-AC16-CEE7-63965C348DD7}"/>
              </a:ext>
            </a:extLst>
          </p:cNvPr>
          <p:cNvSpPr/>
          <p:nvPr/>
        </p:nvSpPr>
        <p:spPr>
          <a:xfrm>
            <a:off x="166482" y="278960"/>
            <a:ext cx="671718" cy="669303"/>
          </a:xfrm>
          <a:prstGeom prst="rect">
            <a:avLst/>
          </a:prstGeom>
          <a:blipFill>
            <a:blip r:embed="rId3" cstate="print"/>
            <a:stretch>
              <a:fillRect/>
            </a:stretch>
          </a:blipFill>
        </p:spPr>
        <p:txBody>
          <a:bodyPr wrap="square" lIns="0" tIns="0" rIns="0" bIns="0" rtlCol="0"/>
          <a:lstStyle/>
          <a:p>
            <a:endParaRPr dirty="0"/>
          </a:p>
        </p:txBody>
      </p:sp>
      <p:pic>
        <p:nvPicPr>
          <p:cNvPr id="11" name="Picture 10">
            <a:extLst>
              <a:ext uri="{FF2B5EF4-FFF2-40B4-BE49-F238E27FC236}">
                <a16:creationId xmlns:a16="http://schemas.microsoft.com/office/drawing/2014/main" id="{E97A689D-3947-DD41-D3D4-DDC990589EB4}"/>
              </a:ext>
            </a:extLst>
          </p:cNvPr>
          <p:cNvPicPr>
            <a:picLocks noChangeAspect="1"/>
          </p:cNvPicPr>
          <p:nvPr/>
        </p:nvPicPr>
        <p:blipFill>
          <a:blip r:embed="rId4"/>
          <a:stretch>
            <a:fillRect/>
          </a:stretch>
        </p:blipFill>
        <p:spPr>
          <a:xfrm>
            <a:off x="11553286" y="261431"/>
            <a:ext cx="466725" cy="523875"/>
          </a:xfrm>
          <a:prstGeom prst="rect">
            <a:avLst/>
          </a:prstGeom>
        </p:spPr>
      </p:pic>
    </p:spTree>
    <p:extLst>
      <p:ext uri="{BB962C8B-B14F-4D97-AF65-F5344CB8AC3E}">
        <p14:creationId xmlns:p14="http://schemas.microsoft.com/office/powerpoint/2010/main" val="700487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C2AA-6B65-2562-CD1C-0B5DC3464A8B}"/>
              </a:ext>
            </a:extLst>
          </p:cNvPr>
          <p:cNvSpPr>
            <a:spLocks noGrp="1"/>
          </p:cNvSpPr>
          <p:nvPr>
            <p:ph type="title"/>
          </p:nvPr>
        </p:nvSpPr>
        <p:spPr>
          <a:xfrm>
            <a:off x="1282044" y="365125"/>
            <a:ext cx="10071755" cy="709531"/>
          </a:xfrm>
        </p:spPr>
        <p:txBody>
          <a:bodyPr>
            <a:normAutofit fontScale="90000"/>
          </a:bodyPr>
          <a:lstStyle/>
          <a:p>
            <a:r>
              <a:rPr lang="en-US" sz="4400" b="1" dirty="0">
                <a:solidFill>
                  <a:srgbClr val="FF0000"/>
                </a:solidFill>
                <a:latin typeface="Arial" panose="020B0604020202020204" pitchFamily="34" charset="0"/>
                <a:cs typeface="Arial" panose="020B0604020202020204" pitchFamily="34" charset="0"/>
              </a:rPr>
              <a:t>Co-Relation in </a:t>
            </a:r>
            <a:r>
              <a:rPr lang="en-US" sz="4400" b="1" dirty="0">
                <a:solidFill>
                  <a:srgbClr val="FF0000"/>
                </a:solidFill>
                <a:effectLst/>
                <a:latin typeface="Arial" panose="020B0604020202020204" pitchFamily="34" charset="0"/>
                <a:cs typeface="Arial" panose="020B0604020202020204" pitchFamily="34" charset="0"/>
              </a:rPr>
              <a:t>merged data frame</a:t>
            </a:r>
            <a:br>
              <a:rPr lang="en-US" sz="4400" b="1" dirty="0">
                <a:solidFill>
                  <a:srgbClr val="FF0000"/>
                </a:solidFill>
                <a:effectLst/>
                <a:latin typeface="Arial" panose="020B0604020202020204" pitchFamily="34" charset="0"/>
                <a:cs typeface="Arial" panose="020B0604020202020204" pitchFamily="34" charset="0"/>
              </a:rPr>
            </a:br>
            <a:endParaRPr lang="en-IN" dirty="0">
              <a:solidFill>
                <a:srgbClr val="FF0000"/>
              </a:solidFill>
              <a:latin typeface="Arial" panose="020B0604020202020204" pitchFamily="34" charset="0"/>
              <a:cs typeface="Arial" panose="020B0604020202020204" pitchFamily="34" charset="0"/>
            </a:endParaRPr>
          </a:p>
        </p:txBody>
      </p:sp>
      <p:pic>
        <p:nvPicPr>
          <p:cNvPr id="7" name="Content Placeholder 6" descr="Square&#10;&#10;Description automatically generated">
            <a:extLst>
              <a:ext uri="{FF2B5EF4-FFF2-40B4-BE49-F238E27FC236}">
                <a16:creationId xmlns:a16="http://schemas.microsoft.com/office/drawing/2014/main" id="{B992BC3A-2F3F-D458-C1B9-063EFBD7B2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4768" y="1371601"/>
            <a:ext cx="7113491" cy="5486399"/>
          </a:xfrm>
        </p:spPr>
      </p:pic>
      <p:sp>
        <p:nvSpPr>
          <p:cNvPr id="9" name="TextBox 8">
            <a:extLst>
              <a:ext uri="{FF2B5EF4-FFF2-40B4-BE49-F238E27FC236}">
                <a16:creationId xmlns:a16="http://schemas.microsoft.com/office/drawing/2014/main" id="{F219FC2C-72A8-9E9D-8460-8CDAC6582160}"/>
              </a:ext>
            </a:extLst>
          </p:cNvPr>
          <p:cNvSpPr txBox="1"/>
          <p:nvPr/>
        </p:nvSpPr>
        <p:spPr>
          <a:xfrm>
            <a:off x="490194" y="2111604"/>
            <a:ext cx="3205112" cy="2031325"/>
          </a:xfrm>
          <a:prstGeom prst="rect">
            <a:avLst/>
          </a:prstGeom>
          <a:noFill/>
        </p:spPr>
        <p:txBody>
          <a:bodyPr wrap="square">
            <a:spAutoFit/>
          </a:bodyPr>
          <a:lstStyle/>
          <a:p>
            <a:pPr marL="91440" marR="83820" algn="just">
              <a:lnSpc>
                <a:spcPct val="100000"/>
              </a:lnSpc>
            </a:pPr>
            <a:r>
              <a:rPr lang="en-US" sz="1800" spc="-5" dirty="0">
                <a:solidFill>
                  <a:srgbClr val="124F5C"/>
                </a:solidFill>
                <a:latin typeface="+mn-lt"/>
                <a:cs typeface="Arial MT"/>
              </a:rPr>
              <a:t>In this correlation </a:t>
            </a:r>
            <a:r>
              <a:rPr lang="en-US" sz="1800" dirty="0">
                <a:solidFill>
                  <a:srgbClr val="124F5C"/>
                </a:solidFill>
                <a:latin typeface="+mn-lt"/>
                <a:cs typeface="Arial MT"/>
              </a:rPr>
              <a:t>matrix, </a:t>
            </a:r>
            <a:r>
              <a:rPr lang="en-US" sz="1800" spc="-5" dirty="0">
                <a:solidFill>
                  <a:srgbClr val="124F5C"/>
                </a:solidFill>
                <a:latin typeface="+mn-lt"/>
                <a:cs typeface="Arial MT"/>
              </a:rPr>
              <a:t>There </a:t>
            </a:r>
            <a:r>
              <a:rPr lang="en-US" sz="1800" dirty="0">
                <a:solidFill>
                  <a:srgbClr val="124F5C"/>
                </a:solidFill>
                <a:latin typeface="+mn-lt"/>
                <a:cs typeface="Arial MT"/>
              </a:rPr>
              <a:t>is </a:t>
            </a:r>
            <a:r>
              <a:rPr lang="en-US" sz="1800" spc="-5" dirty="0">
                <a:solidFill>
                  <a:srgbClr val="124F5C"/>
                </a:solidFill>
                <a:latin typeface="+mn-lt"/>
                <a:cs typeface="Arial MT"/>
              </a:rPr>
              <a:t>not </a:t>
            </a:r>
            <a:r>
              <a:rPr lang="en-US" sz="1800" spc="-430" dirty="0">
                <a:solidFill>
                  <a:srgbClr val="124F5C"/>
                </a:solidFill>
                <a:latin typeface="+mn-lt"/>
                <a:cs typeface="Arial MT"/>
              </a:rPr>
              <a:t> </a:t>
            </a:r>
            <a:r>
              <a:rPr lang="en-US" sz="1800" spc="-5" dirty="0">
                <a:solidFill>
                  <a:srgbClr val="124F5C"/>
                </a:solidFill>
                <a:latin typeface="+mn-lt"/>
                <a:cs typeface="Arial MT"/>
              </a:rPr>
              <a:t>a</a:t>
            </a:r>
            <a:r>
              <a:rPr lang="en-US" sz="1800" dirty="0">
                <a:solidFill>
                  <a:srgbClr val="124F5C"/>
                </a:solidFill>
                <a:latin typeface="+mn-lt"/>
                <a:cs typeface="Arial MT"/>
              </a:rPr>
              <a:t> </a:t>
            </a:r>
            <a:r>
              <a:rPr lang="en-US" sz="1800" spc="-5" dirty="0">
                <a:solidFill>
                  <a:srgbClr val="124F5C"/>
                </a:solidFill>
                <a:latin typeface="+mn-lt"/>
                <a:cs typeface="Arial MT"/>
              </a:rPr>
              <a:t>significant</a:t>
            </a:r>
            <a:r>
              <a:rPr lang="en-US" sz="1800" dirty="0">
                <a:solidFill>
                  <a:srgbClr val="124F5C"/>
                </a:solidFill>
                <a:latin typeface="+mn-lt"/>
                <a:cs typeface="Arial MT"/>
              </a:rPr>
              <a:t> </a:t>
            </a:r>
            <a:r>
              <a:rPr lang="en-US" sz="1800" spc="-5" dirty="0">
                <a:solidFill>
                  <a:srgbClr val="124F5C"/>
                </a:solidFill>
                <a:latin typeface="+mn-lt"/>
                <a:cs typeface="Arial MT"/>
              </a:rPr>
              <a:t>relationship</a:t>
            </a:r>
            <a:r>
              <a:rPr lang="en-US" sz="1800" dirty="0">
                <a:solidFill>
                  <a:srgbClr val="124F5C"/>
                </a:solidFill>
                <a:latin typeface="+mn-lt"/>
                <a:cs typeface="Arial MT"/>
              </a:rPr>
              <a:t> </a:t>
            </a:r>
            <a:r>
              <a:rPr lang="en-US" sz="1800" spc="-5" dirty="0">
                <a:solidFill>
                  <a:srgbClr val="124F5C"/>
                </a:solidFill>
                <a:latin typeface="+mn-lt"/>
                <a:cs typeface="Arial MT"/>
              </a:rPr>
              <a:t>between </a:t>
            </a:r>
            <a:r>
              <a:rPr lang="en-US" sz="1800" spc="-430" dirty="0">
                <a:solidFill>
                  <a:srgbClr val="124F5C"/>
                </a:solidFill>
                <a:latin typeface="+mn-lt"/>
                <a:cs typeface="Arial MT"/>
              </a:rPr>
              <a:t> </a:t>
            </a:r>
            <a:r>
              <a:rPr lang="en-US" sz="1800" spc="-5" dirty="0">
                <a:solidFill>
                  <a:srgbClr val="124F5C"/>
                </a:solidFill>
                <a:latin typeface="+mn-lt"/>
                <a:cs typeface="Arial MT"/>
              </a:rPr>
              <a:t>Rating,</a:t>
            </a:r>
            <a:r>
              <a:rPr lang="en-US" sz="1800" dirty="0">
                <a:solidFill>
                  <a:srgbClr val="124F5C"/>
                </a:solidFill>
                <a:latin typeface="+mn-lt"/>
                <a:cs typeface="Arial MT"/>
              </a:rPr>
              <a:t> </a:t>
            </a:r>
            <a:r>
              <a:rPr lang="en-US" sz="1800" spc="-10" dirty="0">
                <a:solidFill>
                  <a:srgbClr val="124F5C"/>
                </a:solidFill>
                <a:latin typeface="+mn-lt"/>
                <a:cs typeface="Arial MT"/>
              </a:rPr>
              <a:t>Reviews,</a:t>
            </a:r>
            <a:r>
              <a:rPr lang="en-US" sz="1800" spc="-5" dirty="0">
                <a:solidFill>
                  <a:srgbClr val="124F5C"/>
                </a:solidFill>
                <a:latin typeface="+mn-lt"/>
                <a:cs typeface="Arial MT"/>
              </a:rPr>
              <a:t> Size</a:t>
            </a:r>
            <a:r>
              <a:rPr lang="en-US" sz="1800" dirty="0">
                <a:solidFill>
                  <a:srgbClr val="124F5C"/>
                </a:solidFill>
                <a:latin typeface="+mn-lt"/>
                <a:cs typeface="Arial MT"/>
              </a:rPr>
              <a:t> </a:t>
            </a:r>
            <a:r>
              <a:rPr lang="en-US" sz="1800" spc="-5" dirty="0">
                <a:solidFill>
                  <a:srgbClr val="124F5C"/>
                </a:solidFill>
                <a:latin typeface="+mn-lt"/>
                <a:cs typeface="Arial MT"/>
              </a:rPr>
              <a:t>and</a:t>
            </a:r>
            <a:r>
              <a:rPr lang="en-US" sz="1800" dirty="0">
                <a:solidFill>
                  <a:srgbClr val="124F5C"/>
                </a:solidFill>
                <a:latin typeface="+mn-lt"/>
                <a:cs typeface="Arial MT"/>
              </a:rPr>
              <a:t> </a:t>
            </a:r>
            <a:r>
              <a:rPr lang="en-US" sz="1800" spc="-5" dirty="0">
                <a:solidFill>
                  <a:srgbClr val="124F5C"/>
                </a:solidFill>
                <a:latin typeface="+mn-lt"/>
                <a:cs typeface="Arial MT"/>
              </a:rPr>
              <a:t>Installs </a:t>
            </a:r>
            <a:r>
              <a:rPr lang="en-US" sz="1800" dirty="0">
                <a:solidFill>
                  <a:srgbClr val="124F5C"/>
                </a:solidFill>
                <a:latin typeface="+mn-lt"/>
                <a:cs typeface="Arial MT"/>
              </a:rPr>
              <a:t> </a:t>
            </a:r>
            <a:r>
              <a:rPr lang="en-US" sz="1800" spc="-5" dirty="0">
                <a:solidFill>
                  <a:srgbClr val="124F5C"/>
                </a:solidFill>
                <a:latin typeface="+mn-lt"/>
                <a:cs typeface="Arial MT"/>
              </a:rPr>
              <a:t>with respect to the Sentiment </a:t>
            </a:r>
            <a:r>
              <a:rPr lang="en-US" sz="1800" dirty="0">
                <a:solidFill>
                  <a:srgbClr val="124F5C"/>
                </a:solidFill>
                <a:latin typeface="+mn-lt"/>
                <a:cs typeface="Arial MT"/>
              </a:rPr>
              <a:t>polarity </a:t>
            </a:r>
            <a:r>
              <a:rPr lang="en-US" sz="1800" spc="-430" dirty="0">
                <a:solidFill>
                  <a:srgbClr val="124F5C"/>
                </a:solidFill>
                <a:latin typeface="+mn-lt"/>
                <a:cs typeface="Arial MT"/>
              </a:rPr>
              <a:t> </a:t>
            </a:r>
            <a:r>
              <a:rPr lang="en-US" sz="1800" spc="-5" dirty="0">
                <a:solidFill>
                  <a:srgbClr val="124F5C"/>
                </a:solidFill>
                <a:latin typeface="+mn-lt"/>
                <a:cs typeface="Arial MT"/>
              </a:rPr>
              <a:t>and Sentiment</a:t>
            </a:r>
            <a:r>
              <a:rPr lang="en-US" sz="1800" spc="20" dirty="0">
                <a:solidFill>
                  <a:srgbClr val="124F5C"/>
                </a:solidFill>
                <a:latin typeface="+mn-lt"/>
                <a:cs typeface="Arial MT"/>
              </a:rPr>
              <a:t> </a:t>
            </a:r>
            <a:r>
              <a:rPr lang="en-US" sz="1800" spc="-5" dirty="0">
                <a:solidFill>
                  <a:srgbClr val="124F5C"/>
                </a:solidFill>
                <a:latin typeface="+mn-lt"/>
                <a:cs typeface="Arial MT"/>
              </a:rPr>
              <a:t>subjectivity.</a:t>
            </a:r>
            <a:endParaRPr lang="en-US" sz="1800" dirty="0">
              <a:latin typeface="+mn-lt"/>
              <a:cs typeface="Arial MT"/>
            </a:endParaRPr>
          </a:p>
        </p:txBody>
      </p:sp>
      <p:sp>
        <p:nvSpPr>
          <p:cNvPr id="10" name="object 13">
            <a:extLst>
              <a:ext uri="{FF2B5EF4-FFF2-40B4-BE49-F238E27FC236}">
                <a16:creationId xmlns:a16="http://schemas.microsoft.com/office/drawing/2014/main" id="{F4174E64-21BF-B423-BB18-D950F665ED9E}"/>
              </a:ext>
            </a:extLst>
          </p:cNvPr>
          <p:cNvSpPr/>
          <p:nvPr/>
        </p:nvSpPr>
        <p:spPr>
          <a:xfrm>
            <a:off x="166482" y="278960"/>
            <a:ext cx="671718" cy="669303"/>
          </a:xfrm>
          <a:prstGeom prst="rect">
            <a:avLst/>
          </a:prstGeom>
          <a:blipFill>
            <a:blip r:embed="rId3" cstate="print"/>
            <a:stretch>
              <a:fillRect/>
            </a:stretch>
          </a:blipFill>
        </p:spPr>
        <p:txBody>
          <a:bodyPr wrap="square" lIns="0" tIns="0" rIns="0" bIns="0" rtlCol="0"/>
          <a:lstStyle/>
          <a:p>
            <a:endParaRPr dirty="0"/>
          </a:p>
        </p:txBody>
      </p:sp>
      <p:pic>
        <p:nvPicPr>
          <p:cNvPr id="11" name="Picture 10">
            <a:extLst>
              <a:ext uri="{FF2B5EF4-FFF2-40B4-BE49-F238E27FC236}">
                <a16:creationId xmlns:a16="http://schemas.microsoft.com/office/drawing/2014/main" id="{09A224EB-6300-118D-63E5-FE1E6D489FD6}"/>
              </a:ext>
            </a:extLst>
          </p:cNvPr>
          <p:cNvPicPr>
            <a:picLocks noChangeAspect="1"/>
          </p:cNvPicPr>
          <p:nvPr/>
        </p:nvPicPr>
        <p:blipFill>
          <a:blip r:embed="rId4"/>
          <a:stretch>
            <a:fillRect/>
          </a:stretch>
        </p:blipFill>
        <p:spPr>
          <a:xfrm>
            <a:off x="11553286" y="261431"/>
            <a:ext cx="466725" cy="523875"/>
          </a:xfrm>
          <a:prstGeom prst="rect">
            <a:avLst/>
          </a:prstGeom>
        </p:spPr>
      </p:pic>
    </p:spTree>
    <p:extLst>
      <p:ext uri="{BB962C8B-B14F-4D97-AF65-F5344CB8AC3E}">
        <p14:creationId xmlns:p14="http://schemas.microsoft.com/office/powerpoint/2010/main" val="1828186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593A6-B7FC-C38E-C0D5-11F609AA6AD2}"/>
              </a:ext>
            </a:extLst>
          </p:cNvPr>
          <p:cNvSpPr>
            <a:spLocks noGrp="1"/>
          </p:cNvSpPr>
          <p:nvPr>
            <p:ph type="title"/>
          </p:nvPr>
        </p:nvSpPr>
        <p:spPr>
          <a:xfrm>
            <a:off x="2055042" y="365126"/>
            <a:ext cx="9298757" cy="492714"/>
          </a:xfrm>
        </p:spPr>
        <p:txBody>
          <a:bodyPr>
            <a:normAutofit fontScale="90000"/>
          </a:bodyPr>
          <a:lstStyle/>
          <a:p>
            <a:pPr algn="ctr"/>
            <a:r>
              <a:rPr lang="en-IN" sz="4400" b="1" spc="-85" dirty="0">
                <a:solidFill>
                  <a:srgbClr val="FF0000"/>
                </a:solidFill>
                <a:latin typeface="Arial" panose="020B0604020202020204" pitchFamily="34" charset="0"/>
                <a:cs typeface="Arial" panose="020B0604020202020204" pitchFamily="34" charset="0"/>
              </a:rPr>
              <a:t>Challenges</a:t>
            </a:r>
            <a:r>
              <a:rPr lang="en-IN" sz="4400" b="1" spc="-204" dirty="0">
                <a:solidFill>
                  <a:srgbClr val="FF0000"/>
                </a:solidFill>
                <a:latin typeface="Arial" panose="020B0604020202020204" pitchFamily="34" charset="0"/>
                <a:cs typeface="Arial" panose="020B0604020202020204" pitchFamily="34" charset="0"/>
              </a:rPr>
              <a:t> </a:t>
            </a:r>
            <a:r>
              <a:rPr lang="en-IN" sz="4400" b="1" spc="-70" dirty="0">
                <a:solidFill>
                  <a:srgbClr val="FF0000"/>
                </a:solidFill>
                <a:latin typeface="Arial" panose="020B0604020202020204" pitchFamily="34" charset="0"/>
                <a:cs typeface="Arial" panose="020B0604020202020204" pitchFamily="34" charset="0"/>
              </a:rPr>
              <a:t>Faced</a:t>
            </a:r>
            <a:br>
              <a:rPr lang="en-IN" sz="4400" b="1" dirty="0">
                <a:solidFill>
                  <a:schemeClr val="tx1"/>
                </a:solidFill>
              </a:rPr>
            </a:br>
            <a:endParaRPr lang="en-IN" dirty="0"/>
          </a:p>
        </p:txBody>
      </p:sp>
      <p:sp>
        <p:nvSpPr>
          <p:cNvPr id="3" name="Content Placeholder 2">
            <a:extLst>
              <a:ext uri="{FF2B5EF4-FFF2-40B4-BE49-F238E27FC236}">
                <a16:creationId xmlns:a16="http://schemas.microsoft.com/office/drawing/2014/main" id="{48D31B60-8038-43A0-52FE-1E0F7719C46C}"/>
              </a:ext>
            </a:extLst>
          </p:cNvPr>
          <p:cNvSpPr>
            <a:spLocks noGrp="1"/>
          </p:cNvSpPr>
          <p:nvPr>
            <p:ph idx="1"/>
          </p:nvPr>
        </p:nvSpPr>
        <p:spPr>
          <a:xfrm>
            <a:off x="838201" y="857840"/>
            <a:ext cx="10690781" cy="3110845"/>
          </a:xfrm>
        </p:spPr>
        <p:txBody>
          <a:bodyPr>
            <a:normAutofit fontScale="85000" lnSpcReduction="20000"/>
          </a:bodyPr>
          <a:lstStyle/>
          <a:p>
            <a:pPr marL="469900" indent="-457200" algn="just">
              <a:lnSpc>
                <a:spcPct val="100000"/>
              </a:lnSpc>
              <a:spcBef>
                <a:spcPts val="420"/>
              </a:spcBef>
              <a:buFont typeface="AoyagiKouzanFontT"/>
              <a:buChar char="❏"/>
              <a:tabLst>
                <a:tab pos="469900" algn="l"/>
              </a:tabLst>
            </a:pPr>
            <a:r>
              <a:rPr lang="en-US" sz="2800" spc="40" dirty="0">
                <a:solidFill>
                  <a:srgbClr val="124F5B"/>
                </a:solidFill>
                <a:latin typeface="Verdana"/>
                <a:cs typeface="Verdana"/>
              </a:rPr>
              <a:t>Reading</a:t>
            </a:r>
            <a:r>
              <a:rPr lang="en-US" sz="2800" spc="-165" dirty="0">
                <a:solidFill>
                  <a:srgbClr val="124F5B"/>
                </a:solidFill>
                <a:latin typeface="Verdana"/>
                <a:cs typeface="Verdana"/>
              </a:rPr>
              <a:t> </a:t>
            </a:r>
            <a:r>
              <a:rPr lang="en-US" sz="2800" spc="35" dirty="0">
                <a:solidFill>
                  <a:srgbClr val="124F5B"/>
                </a:solidFill>
                <a:latin typeface="Verdana"/>
                <a:cs typeface="Verdana"/>
              </a:rPr>
              <a:t>the</a:t>
            </a:r>
            <a:r>
              <a:rPr lang="en-US" sz="2800" spc="-160" dirty="0">
                <a:solidFill>
                  <a:srgbClr val="124F5B"/>
                </a:solidFill>
                <a:latin typeface="Verdana"/>
                <a:cs typeface="Verdana"/>
              </a:rPr>
              <a:t> </a:t>
            </a:r>
            <a:r>
              <a:rPr lang="en-US" sz="2800" spc="5" dirty="0">
                <a:solidFill>
                  <a:srgbClr val="124F5B"/>
                </a:solidFill>
                <a:latin typeface="Verdana"/>
                <a:cs typeface="Verdana"/>
              </a:rPr>
              <a:t>dataset</a:t>
            </a:r>
            <a:r>
              <a:rPr lang="en-US" sz="2800" spc="-165" dirty="0">
                <a:solidFill>
                  <a:srgbClr val="124F5B"/>
                </a:solidFill>
                <a:latin typeface="Verdana"/>
                <a:cs typeface="Verdana"/>
              </a:rPr>
              <a:t> </a:t>
            </a:r>
            <a:r>
              <a:rPr lang="en-US" sz="2800" spc="50" dirty="0">
                <a:solidFill>
                  <a:srgbClr val="124F5B"/>
                </a:solidFill>
                <a:latin typeface="Verdana"/>
                <a:cs typeface="Verdana"/>
              </a:rPr>
              <a:t>and</a:t>
            </a:r>
            <a:r>
              <a:rPr lang="en-US" sz="2800" spc="-160" dirty="0">
                <a:solidFill>
                  <a:srgbClr val="124F5B"/>
                </a:solidFill>
                <a:latin typeface="Verdana"/>
                <a:cs typeface="Verdana"/>
              </a:rPr>
              <a:t> </a:t>
            </a:r>
            <a:r>
              <a:rPr lang="en-US" sz="2800" spc="55" dirty="0">
                <a:solidFill>
                  <a:srgbClr val="124F5B"/>
                </a:solidFill>
                <a:latin typeface="Verdana"/>
                <a:cs typeface="Verdana"/>
              </a:rPr>
              <a:t>comprehending</a:t>
            </a:r>
            <a:r>
              <a:rPr lang="en-US" sz="2800" spc="-165" dirty="0">
                <a:solidFill>
                  <a:srgbClr val="124F5B"/>
                </a:solidFill>
                <a:latin typeface="Verdana"/>
                <a:cs typeface="Verdana"/>
              </a:rPr>
              <a:t> </a:t>
            </a:r>
            <a:r>
              <a:rPr lang="en-US" sz="2800" spc="35" dirty="0">
                <a:solidFill>
                  <a:srgbClr val="124F5B"/>
                </a:solidFill>
                <a:latin typeface="Verdana"/>
                <a:cs typeface="Verdana"/>
              </a:rPr>
              <a:t>the</a:t>
            </a:r>
            <a:r>
              <a:rPr lang="en-US" sz="2800" spc="-160" dirty="0">
                <a:solidFill>
                  <a:srgbClr val="124F5B"/>
                </a:solidFill>
                <a:latin typeface="Verdana"/>
                <a:cs typeface="Verdana"/>
              </a:rPr>
              <a:t> </a:t>
            </a:r>
            <a:r>
              <a:rPr lang="en-US" sz="2800" spc="45" dirty="0">
                <a:solidFill>
                  <a:srgbClr val="124F5B"/>
                </a:solidFill>
                <a:latin typeface="Verdana"/>
                <a:cs typeface="Verdana"/>
              </a:rPr>
              <a:t>problem</a:t>
            </a:r>
            <a:r>
              <a:rPr lang="en-US" sz="2800" spc="-165" dirty="0">
                <a:solidFill>
                  <a:srgbClr val="124F5B"/>
                </a:solidFill>
                <a:latin typeface="Verdana"/>
                <a:cs typeface="Verdana"/>
              </a:rPr>
              <a:t> </a:t>
            </a:r>
            <a:r>
              <a:rPr lang="en-US" sz="2800" spc="-5" dirty="0">
                <a:solidFill>
                  <a:srgbClr val="124F5B"/>
                </a:solidFill>
                <a:latin typeface="Verdana"/>
                <a:cs typeface="Verdana"/>
              </a:rPr>
              <a:t>statement.</a:t>
            </a:r>
            <a:endParaRPr lang="en-US" sz="2800" dirty="0">
              <a:latin typeface="Verdana"/>
              <a:cs typeface="Verdana"/>
            </a:endParaRPr>
          </a:p>
          <a:p>
            <a:pPr marL="469265" marR="10795" indent="-457200" algn="just">
              <a:lnSpc>
                <a:spcPct val="114999"/>
              </a:lnSpc>
              <a:buFont typeface="AoyagiKouzanFontT"/>
              <a:buChar char="❏"/>
              <a:tabLst>
                <a:tab pos="469900" algn="l"/>
              </a:tabLst>
            </a:pPr>
            <a:r>
              <a:rPr lang="en-US" sz="2800" spc="30" dirty="0">
                <a:solidFill>
                  <a:srgbClr val="124F5B"/>
                </a:solidFill>
                <a:latin typeface="Verdana"/>
                <a:cs typeface="Verdana"/>
              </a:rPr>
              <a:t>Examining </a:t>
            </a:r>
            <a:r>
              <a:rPr lang="en-US" sz="2800" spc="35" dirty="0">
                <a:solidFill>
                  <a:srgbClr val="124F5B"/>
                </a:solidFill>
                <a:latin typeface="Verdana"/>
                <a:cs typeface="Verdana"/>
              </a:rPr>
              <a:t>the </a:t>
            </a:r>
            <a:r>
              <a:rPr lang="en-US" sz="2800" spc="10" dirty="0">
                <a:solidFill>
                  <a:srgbClr val="124F5B"/>
                </a:solidFill>
                <a:latin typeface="Verdana"/>
                <a:cs typeface="Verdana"/>
              </a:rPr>
              <a:t>business </a:t>
            </a:r>
            <a:r>
              <a:rPr lang="en-US" sz="2800" spc="-15" dirty="0">
                <a:solidFill>
                  <a:srgbClr val="124F5B"/>
                </a:solidFill>
                <a:latin typeface="Verdana"/>
                <a:cs typeface="Verdana"/>
              </a:rPr>
              <a:t>KPIs </a:t>
            </a:r>
            <a:r>
              <a:rPr lang="en-US" sz="2800" spc="-20" dirty="0">
                <a:solidFill>
                  <a:srgbClr val="124F5B"/>
                </a:solidFill>
                <a:latin typeface="Verdana"/>
                <a:cs typeface="Verdana"/>
              </a:rPr>
              <a:t>for </a:t>
            </a:r>
            <a:r>
              <a:rPr lang="en-US" sz="2800" spc="55" dirty="0">
                <a:solidFill>
                  <a:srgbClr val="124F5B"/>
                </a:solidFill>
                <a:latin typeface="Verdana"/>
                <a:cs typeface="Verdana"/>
              </a:rPr>
              <a:t>app </a:t>
            </a:r>
            <a:r>
              <a:rPr lang="en-US" sz="2800" spc="35" dirty="0">
                <a:solidFill>
                  <a:srgbClr val="124F5B"/>
                </a:solidFill>
                <a:latin typeface="Verdana"/>
                <a:cs typeface="Verdana"/>
              </a:rPr>
              <a:t>development </a:t>
            </a:r>
            <a:r>
              <a:rPr lang="en-US" sz="2800" spc="50" dirty="0">
                <a:solidFill>
                  <a:srgbClr val="124F5B"/>
                </a:solidFill>
                <a:latin typeface="Verdana"/>
                <a:cs typeface="Verdana"/>
              </a:rPr>
              <a:t>and </a:t>
            </a:r>
            <a:r>
              <a:rPr lang="en-US" sz="2800" spc="15" dirty="0">
                <a:solidFill>
                  <a:srgbClr val="124F5B"/>
                </a:solidFill>
                <a:latin typeface="Verdana"/>
                <a:cs typeface="Verdana"/>
              </a:rPr>
              <a:t>devising </a:t>
            </a:r>
            <a:r>
              <a:rPr lang="en-US" sz="2800" spc="-20" dirty="0">
                <a:solidFill>
                  <a:srgbClr val="124F5B"/>
                </a:solidFill>
                <a:latin typeface="Verdana"/>
                <a:cs typeface="Verdana"/>
              </a:rPr>
              <a:t>a  </a:t>
            </a:r>
            <a:r>
              <a:rPr lang="en-US" sz="2800" spc="20" dirty="0">
                <a:solidFill>
                  <a:srgbClr val="124F5B"/>
                </a:solidFill>
                <a:latin typeface="Verdana"/>
                <a:cs typeface="Verdana"/>
              </a:rPr>
              <a:t>solution</a:t>
            </a:r>
            <a:r>
              <a:rPr lang="en-US" sz="2800" spc="-170" dirty="0">
                <a:solidFill>
                  <a:srgbClr val="124F5B"/>
                </a:solidFill>
                <a:latin typeface="Verdana"/>
                <a:cs typeface="Verdana"/>
              </a:rPr>
              <a:t> </a:t>
            </a:r>
            <a:r>
              <a:rPr lang="en-US" sz="2800" spc="10" dirty="0">
                <a:solidFill>
                  <a:srgbClr val="124F5B"/>
                </a:solidFill>
                <a:latin typeface="Verdana"/>
                <a:cs typeface="Verdana"/>
              </a:rPr>
              <a:t>to</a:t>
            </a:r>
            <a:r>
              <a:rPr lang="en-US" sz="2800" spc="-165" dirty="0">
                <a:solidFill>
                  <a:srgbClr val="124F5B"/>
                </a:solidFill>
                <a:latin typeface="Verdana"/>
                <a:cs typeface="Verdana"/>
              </a:rPr>
              <a:t> </a:t>
            </a:r>
            <a:r>
              <a:rPr lang="en-US" sz="2800" spc="35" dirty="0">
                <a:solidFill>
                  <a:srgbClr val="124F5B"/>
                </a:solidFill>
                <a:latin typeface="Verdana"/>
                <a:cs typeface="Verdana"/>
              </a:rPr>
              <a:t>the</a:t>
            </a:r>
            <a:r>
              <a:rPr lang="en-US" sz="2800" spc="-165" dirty="0">
                <a:solidFill>
                  <a:srgbClr val="124F5B"/>
                </a:solidFill>
                <a:latin typeface="Verdana"/>
                <a:cs typeface="Verdana"/>
              </a:rPr>
              <a:t> </a:t>
            </a:r>
            <a:r>
              <a:rPr lang="en-US" sz="2800" spc="5" dirty="0">
                <a:solidFill>
                  <a:srgbClr val="124F5B"/>
                </a:solidFill>
                <a:latin typeface="Verdana"/>
                <a:cs typeface="Verdana"/>
              </a:rPr>
              <a:t>problem.</a:t>
            </a:r>
            <a:endParaRPr lang="en-US" sz="2800" dirty="0">
              <a:latin typeface="Verdana"/>
              <a:cs typeface="Verdana"/>
            </a:endParaRPr>
          </a:p>
          <a:p>
            <a:pPr marL="469900" indent="-457200" algn="just">
              <a:lnSpc>
                <a:spcPct val="100000"/>
              </a:lnSpc>
              <a:spcBef>
                <a:spcPts val="325"/>
              </a:spcBef>
              <a:buFont typeface="AoyagiKouzanFontT"/>
              <a:buChar char="❏"/>
              <a:tabLst>
                <a:tab pos="469900" algn="l"/>
              </a:tabLst>
            </a:pPr>
            <a:r>
              <a:rPr lang="en-US" sz="2800" spc="55" dirty="0">
                <a:solidFill>
                  <a:srgbClr val="124F5B"/>
                </a:solidFill>
                <a:latin typeface="Verdana"/>
                <a:cs typeface="Verdana"/>
              </a:rPr>
              <a:t>Handling</a:t>
            </a:r>
            <a:r>
              <a:rPr lang="en-US" sz="2800" spc="-165" dirty="0">
                <a:solidFill>
                  <a:srgbClr val="124F5B"/>
                </a:solidFill>
                <a:latin typeface="Verdana"/>
                <a:cs typeface="Verdana"/>
              </a:rPr>
              <a:t> </a:t>
            </a:r>
            <a:r>
              <a:rPr lang="en-US" sz="2800" spc="35" dirty="0">
                <a:solidFill>
                  <a:srgbClr val="124F5B"/>
                </a:solidFill>
                <a:latin typeface="Verdana"/>
                <a:cs typeface="Verdana"/>
              </a:rPr>
              <a:t>the</a:t>
            </a:r>
            <a:r>
              <a:rPr lang="en-US" sz="2800" spc="-165" dirty="0">
                <a:solidFill>
                  <a:srgbClr val="124F5B"/>
                </a:solidFill>
                <a:latin typeface="Verdana"/>
                <a:cs typeface="Verdana"/>
              </a:rPr>
              <a:t> </a:t>
            </a:r>
            <a:r>
              <a:rPr lang="en-US" sz="2800" spc="-75" dirty="0">
                <a:solidFill>
                  <a:srgbClr val="124F5B"/>
                </a:solidFill>
                <a:latin typeface="Verdana"/>
                <a:cs typeface="Verdana"/>
              </a:rPr>
              <a:t>error,</a:t>
            </a:r>
            <a:r>
              <a:rPr lang="en-US" sz="2800" spc="-165" dirty="0">
                <a:solidFill>
                  <a:srgbClr val="124F5B"/>
                </a:solidFill>
                <a:latin typeface="Verdana"/>
                <a:cs typeface="Verdana"/>
              </a:rPr>
              <a:t> </a:t>
            </a:r>
            <a:r>
              <a:rPr lang="en-US" sz="2800" spc="30" dirty="0">
                <a:solidFill>
                  <a:srgbClr val="124F5B"/>
                </a:solidFill>
                <a:latin typeface="Verdana"/>
                <a:cs typeface="Verdana"/>
              </a:rPr>
              <a:t>duplicate</a:t>
            </a:r>
            <a:r>
              <a:rPr lang="en-US" sz="2800" spc="-165" dirty="0">
                <a:solidFill>
                  <a:srgbClr val="124F5B"/>
                </a:solidFill>
                <a:latin typeface="Verdana"/>
                <a:cs typeface="Verdana"/>
              </a:rPr>
              <a:t> </a:t>
            </a:r>
            <a:r>
              <a:rPr lang="en-US" sz="2800" spc="50" dirty="0">
                <a:solidFill>
                  <a:srgbClr val="124F5B"/>
                </a:solidFill>
                <a:latin typeface="Verdana"/>
                <a:cs typeface="Verdana"/>
              </a:rPr>
              <a:t>and</a:t>
            </a:r>
            <a:r>
              <a:rPr lang="en-US" sz="2800" spc="-165" dirty="0">
                <a:solidFill>
                  <a:srgbClr val="124F5B"/>
                </a:solidFill>
                <a:latin typeface="Verdana"/>
                <a:cs typeface="Verdana"/>
              </a:rPr>
              <a:t> </a:t>
            </a:r>
            <a:r>
              <a:rPr lang="en-US" sz="2800" spc="70" dirty="0" err="1">
                <a:solidFill>
                  <a:srgbClr val="124F5B"/>
                </a:solidFill>
                <a:latin typeface="Verdana"/>
                <a:cs typeface="Verdana"/>
              </a:rPr>
              <a:t>NaN</a:t>
            </a:r>
            <a:r>
              <a:rPr lang="en-US" sz="2800" spc="-165" dirty="0">
                <a:solidFill>
                  <a:srgbClr val="124F5B"/>
                </a:solidFill>
                <a:latin typeface="Verdana"/>
                <a:cs typeface="Verdana"/>
              </a:rPr>
              <a:t> </a:t>
            </a:r>
            <a:r>
              <a:rPr lang="en-US" sz="2800" spc="-20" dirty="0">
                <a:solidFill>
                  <a:srgbClr val="124F5B"/>
                </a:solidFill>
                <a:latin typeface="Verdana"/>
                <a:cs typeface="Verdana"/>
              </a:rPr>
              <a:t>values</a:t>
            </a:r>
            <a:r>
              <a:rPr lang="en-US" sz="2800" spc="-160" dirty="0">
                <a:solidFill>
                  <a:srgbClr val="124F5B"/>
                </a:solidFill>
                <a:latin typeface="Verdana"/>
                <a:cs typeface="Verdana"/>
              </a:rPr>
              <a:t> </a:t>
            </a:r>
            <a:r>
              <a:rPr lang="en-US" sz="2800" spc="30" dirty="0">
                <a:solidFill>
                  <a:srgbClr val="124F5B"/>
                </a:solidFill>
                <a:latin typeface="Verdana"/>
                <a:cs typeface="Verdana"/>
              </a:rPr>
              <a:t>in</a:t>
            </a:r>
            <a:r>
              <a:rPr lang="en-US" sz="2800" spc="-165" dirty="0">
                <a:solidFill>
                  <a:srgbClr val="124F5B"/>
                </a:solidFill>
                <a:latin typeface="Verdana"/>
                <a:cs typeface="Verdana"/>
              </a:rPr>
              <a:t> </a:t>
            </a:r>
            <a:r>
              <a:rPr lang="en-US" sz="2800" spc="35" dirty="0">
                <a:solidFill>
                  <a:srgbClr val="124F5B"/>
                </a:solidFill>
                <a:latin typeface="Verdana"/>
                <a:cs typeface="Verdana"/>
              </a:rPr>
              <a:t>the</a:t>
            </a:r>
            <a:r>
              <a:rPr lang="en-US" sz="2800" spc="-165" dirty="0">
                <a:solidFill>
                  <a:srgbClr val="124F5B"/>
                </a:solidFill>
                <a:latin typeface="Verdana"/>
                <a:cs typeface="Verdana"/>
              </a:rPr>
              <a:t> </a:t>
            </a:r>
            <a:r>
              <a:rPr lang="en-US" sz="2800" spc="-25" dirty="0">
                <a:solidFill>
                  <a:srgbClr val="124F5B"/>
                </a:solidFill>
                <a:latin typeface="Verdana"/>
                <a:cs typeface="Verdana"/>
              </a:rPr>
              <a:t>dataset.</a:t>
            </a:r>
            <a:endParaRPr lang="en-US" sz="2800" dirty="0">
              <a:latin typeface="Verdana"/>
              <a:cs typeface="Verdana"/>
            </a:endParaRPr>
          </a:p>
          <a:p>
            <a:pPr marL="469265" marR="5080" indent="-457200" algn="just">
              <a:lnSpc>
                <a:spcPct val="114999"/>
              </a:lnSpc>
              <a:buFont typeface="AoyagiKouzanFontT"/>
              <a:buChar char="❏"/>
              <a:tabLst>
                <a:tab pos="469900" algn="l"/>
              </a:tabLst>
            </a:pPr>
            <a:r>
              <a:rPr lang="en-US" sz="2800" spc="45" dirty="0">
                <a:solidFill>
                  <a:srgbClr val="124F5B"/>
                </a:solidFill>
                <a:latin typeface="Verdana"/>
                <a:cs typeface="Verdana"/>
              </a:rPr>
              <a:t>Designing </a:t>
            </a:r>
            <a:r>
              <a:rPr lang="en-US" sz="2800" spc="40" dirty="0">
                <a:solidFill>
                  <a:srgbClr val="124F5B"/>
                </a:solidFill>
                <a:latin typeface="Verdana"/>
                <a:cs typeface="Verdana"/>
              </a:rPr>
              <a:t>multiple </a:t>
            </a:r>
            <a:r>
              <a:rPr lang="en-US" sz="2800" spc="-10" dirty="0">
                <a:solidFill>
                  <a:srgbClr val="124F5B"/>
                </a:solidFill>
                <a:latin typeface="Verdana"/>
                <a:cs typeface="Verdana"/>
              </a:rPr>
              <a:t>visualizations </a:t>
            </a:r>
            <a:r>
              <a:rPr lang="en-US" sz="2800" spc="10" dirty="0">
                <a:solidFill>
                  <a:srgbClr val="124F5B"/>
                </a:solidFill>
                <a:latin typeface="Verdana"/>
                <a:cs typeface="Verdana"/>
              </a:rPr>
              <a:t>to </a:t>
            </a:r>
            <a:r>
              <a:rPr lang="en-US" sz="2800" spc="20" dirty="0">
                <a:solidFill>
                  <a:srgbClr val="124F5B"/>
                </a:solidFill>
                <a:latin typeface="Verdana"/>
                <a:cs typeface="Verdana"/>
              </a:rPr>
              <a:t>summarize </a:t>
            </a:r>
            <a:r>
              <a:rPr lang="en-US" sz="2800" spc="35" dirty="0">
                <a:solidFill>
                  <a:srgbClr val="124F5B"/>
                </a:solidFill>
                <a:latin typeface="Verdana"/>
                <a:cs typeface="Verdana"/>
              </a:rPr>
              <a:t>the </a:t>
            </a:r>
            <a:r>
              <a:rPr lang="en-US" sz="2800" spc="20" dirty="0">
                <a:solidFill>
                  <a:srgbClr val="124F5B"/>
                </a:solidFill>
                <a:latin typeface="Verdana"/>
                <a:cs typeface="Verdana"/>
              </a:rPr>
              <a:t>information </a:t>
            </a:r>
            <a:r>
              <a:rPr lang="en-US" sz="2800" spc="30" dirty="0">
                <a:solidFill>
                  <a:srgbClr val="124F5B"/>
                </a:solidFill>
                <a:latin typeface="Verdana"/>
                <a:cs typeface="Verdana"/>
              </a:rPr>
              <a:t>in  </a:t>
            </a:r>
            <a:r>
              <a:rPr lang="en-US" sz="2800" spc="35" dirty="0">
                <a:solidFill>
                  <a:srgbClr val="124F5B"/>
                </a:solidFill>
                <a:latin typeface="Verdana"/>
                <a:cs typeface="Verdana"/>
              </a:rPr>
              <a:t>the</a:t>
            </a:r>
            <a:r>
              <a:rPr lang="en-US" sz="2800" spc="-70" dirty="0">
                <a:solidFill>
                  <a:srgbClr val="124F5B"/>
                </a:solidFill>
                <a:latin typeface="Verdana"/>
                <a:cs typeface="Verdana"/>
              </a:rPr>
              <a:t> </a:t>
            </a:r>
            <a:r>
              <a:rPr lang="en-US" sz="2800" spc="5" dirty="0">
                <a:solidFill>
                  <a:srgbClr val="124F5B"/>
                </a:solidFill>
                <a:latin typeface="Verdana"/>
                <a:cs typeface="Verdana"/>
              </a:rPr>
              <a:t>dataset</a:t>
            </a:r>
            <a:r>
              <a:rPr lang="en-US" sz="2800" spc="-65" dirty="0">
                <a:solidFill>
                  <a:srgbClr val="124F5B"/>
                </a:solidFill>
                <a:latin typeface="Verdana"/>
                <a:cs typeface="Verdana"/>
              </a:rPr>
              <a:t> </a:t>
            </a:r>
            <a:r>
              <a:rPr lang="en-US" sz="2800" spc="50" dirty="0">
                <a:solidFill>
                  <a:srgbClr val="124F5B"/>
                </a:solidFill>
                <a:latin typeface="Verdana"/>
                <a:cs typeface="Verdana"/>
              </a:rPr>
              <a:t>and</a:t>
            </a:r>
            <a:r>
              <a:rPr lang="en-US" sz="2800" spc="-65" dirty="0">
                <a:solidFill>
                  <a:srgbClr val="124F5B"/>
                </a:solidFill>
                <a:latin typeface="Verdana"/>
                <a:cs typeface="Verdana"/>
              </a:rPr>
              <a:t> </a:t>
            </a:r>
            <a:r>
              <a:rPr lang="en-US" sz="2800" spc="-5" dirty="0">
                <a:solidFill>
                  <a:srgbClr val="124F5B"/>
                </a:solidFill>
                <a:latin typeface="Verdana"/>
                <a:cs typeface="Verdana"/>
              </a:rPr>
              <a:t>successfully</a:t>
            </a:r>
            <a:r>
              <a:rPr lang="en-US" sz="2800" spc="-65" dirty="0">
                <a:solidFill>
                  <a:srgbClr val="124F5B"/>
                </a:solidFill>
                <a:latin typeface="Verdana"/>
                <a:cs typeface="Verdana"/>
              </a:rPr>
              <a:t> </a:t>
            </a:r>
            <a:r>
              <a:rPr lang="en-US" sz="2800" spc="55" dirty="0">
                <a:solidFill>
                  <a:srgbClr val="124F5B"/>
                </a:solidFill>
                <a:latin typeface="Verdana"/>
                <a:cs typeface="Verdana"/>
              </a:rPr>
              <a:t>communicate</a:t>
            </a:r>
            <a:r>
              <a:rPr lang="en-US" sz="2800" spc="-65" dirty="0">
                <a:solidFill>
                  <a:srgbClr val="124F5B"/>
                </a:solidFill>
                <a:latin typeface="Verdana"/>
                <a:cs typeface="Verdana"/>
              </a:rPr>
              <a:t> </a:t>
            </a:r>
            <a:r>
              <a:rPr lang="en-US" sz="2800" spc="35" dirty="0">
                <a:solidFill>
                  <a:srgbClr val="124F5B"/>
                </a:solidFill>
                <a:latin typeface="Verdana"/>
                <a:cs typeface="Verdana"/>
              </a:rPr>
              <a:t>the</a:t>
            </a:r>
            <a:r>
              <a:rPr lang="en-US" sz="2800" spc="-65" dirty="0">
                <a:solidFill>
                  <a:srgbClr val="124F5B"/>
                </a:solidFill>
                <a:latin typeface="Verdana"/>
                <a:cs typeface="Verdana"/>
              </a:rPr>
              <a:t> </a:t>
            </a:r>
            <a:r>
              <a:rPr lang="en-US" sz="2800" spc="-15" dirty="0">
                <a:solidFill>
                  <a:srgbClr val="124F5B"/>
                </a:solidFill>
                <a:latin typeface="Verdana"/>
                <a:cs typeface="Verdana"/>
              </a:rPr>
              <a:t>results</a:t>
            </a:r>
            <a:r>
              <a:rPr lang="en-US" sz="2800" spc="-65" dirty="0">
                <a:solidFill>
                  <a:srgbClr val="124F5B"/>
                </a:solidFill>
                <a:latin typeface="Verdana"/>
                <a:cs typeface="Verdana"/>
              </a:rPr>
              <a:t> </a:t>
            </a:r>
            <a:r>
              <a:rPr lang="en-US" sz="2800" spc="50" dirty="0">
                <a:solidFill>
                  <a:srgbClr val="124F5B"/>
                </a:solidFill>
                <a:latin typeface="Verdana"/>
                <a:cs typeface="Verdana"/>
              </a:rPr>
              <a:t>and</a:t>
            </a:r>
            <a:r>
              <a:rPr lang="en-US" sz="2800" spc="-65" dirty="0">
                <a:solidFill>
                  <a:srgbClr val="124F5B"/>
                </a:solidFill>
                <a:latin typeface="Verdana"/>
                <a:cs typeface="Verdana"/>
              </a:rPr>
              <a:t> </a:t>
            </a:r>
            <a:r>
              <a:rPr lang="en-US" sz="2800" spc="10" dirty="0">
                <a:solidFill>
                  <a:srgbClr val="124F5B"/>
                </a:solidFill>
                <a:latin typeface="Verdana"/>
                <a:cs typeface="Verdana"/>
              </a:rPr>
              <a:t>trends</a:t>
            </a:r>
            <a:r>
              <a:rPr lang="en-US" sz="2800" spc="-65" dirty="0">
                <a:solidFill>
                  <a:srgbClr val="124F5B"/>
                </a:solidFill>
                <a:latin typeface="Verdana"/>
                <a:cs typeface="Verdana"/>
              </a:rPr>
              <a:t> </a:t>
            </a:r>
            <a:r>
              <a:rPr lang="en-US" sz="2800" spc="10" dirty="0">
                <a:solidFill>
                  <a:srgbClr val="124F5B"/>
                </a:solidFill>
                <a:latin typeface="Verdana"/>
                <a:cs typeface="Verdana"/>
              </a:rPr>
              <a:t>to  </a:t>
            </a:r>
            <a:r>
              <a:rPr lang="en-US" sz="2800" spc="35" dirty="0">
                <a:solidFill>
                  <a:srgbClr val="124F5B"/>
                </a:solidFill>
                <a:latin typeface="Verdana"/>
                <a:cs typeface="Verdana"/>
              </a:rPr>
              <a:t>the</a:t>
            </a:r>
            <a:r>
              <a:rPr lang="en-US" sz="2800" spc="-170" dirty="0">
                <a:solidFill>
                  <a:srgbClr val="124F5B"/>
                </a:solidFill>
                <a:latin typeface="Verdana"/>
                <a:cs typeface="Verdana"/>
              </a:rPr>
              <a:t> </a:t>
            </a:r>
            <a:r>
              <a:rPr lang="en-US" sz="2800" spc="-50" dirty="0">
                <a:solidFill>
                  <a:srgbClr val="124F5B"/>
                </a:solidFill>
                <a:latin typeface="Verdana"/>
                <a:cs typeface="Verdana"/>
              </a:rPr>
              <a:t>reader.</a:t>
            </a:r>
            <a:endParaRPr lang="en-US" sz="2800" dirty="0">
              <a:latin typeface="Verdana"/>
              <a:cs typeface="Verdana"/>
            </a:endParaRPr>
          </a:p>
          <a:p>
            <a:endParaRPr lang="en-IN" dirty="0"/>
          </a:p>
        </p:txBody>
      </p:sp>
      <p:sp>
        <p:nvSpPr>
          <p:cNvPr id="4" name="object 4">
            <a:extLst>
              <a:ext uri="{FF2B5EF4-FFF2-40B4-BE49-F238E27FC236}">
                <a16:creationId xmlns:a16="http://schemas.microsoft.com/office/drawing/2014/main" id="{BC84D40A-5B09-CDE6-FCD3-15677652E2EF}"/>
              </a:ext>
            </a:extLst>
          </p:cNvPr>
          <p:cNvSpPr/>
          <p:nvPr/>
        </p:nvSpPr>
        <p:spPr>
          <a:xfrm>
            <a:off x="103695" y="4270342"/>
            <a:ext cx="12088305" cy="1480009"/>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pic>
        <p:nvPicPr>
          <p:cNvPr id="5" name="Picture 4">
            <a:extLst>
              <a:ext uri="{FF2B5EF4-FFF2-40B4-BE49-F238E27FC236}">
                <a16:creationId xmlns:a16="http://schemas.microsoft.com/office/drawing/2014/main" id="{6B74EC45-9AB2-7F45-F88B-FFFF41812BD2}"/>
              </a:ext>
            </a:extLst>
          </p:cNvPr>
          <p:cNvPicPr>
            <a:picLocks noChangeAspect="1"/>
          </p:cNvPicPr>
          <p:nvPr/>
        </p:nvPicPr>
        <p:blipFill>
          <a:blip r:embed="rId3"/>
          <a:stretch>
            <a:fillRect/>
          </a:stretch>
        </p:blipFill>
        <p:spPr>
          <a:xfrm>
            <a:off x="11553286" y="261431"/>
            <a:ext cx="466725" cy="523875"/>
          </a:xfrm>
          <a:prstGeom prst="rect">
            <a:avLst/>
          </a:prstGeom>
        </p:spPr>
      </p:pic>
    </p:spTree>
    <p:extLst>
      <p:ext uri="{BB962C8B-B14F-4D97-AF65-F5344CB8AC3E}">
        <p14:creationId xmlns:p14="http://schemas.microsoft.com/office/powerpoint/2010/main" val="4190867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A277-2963-0B58-F8E3-DCF1FF8CD348}"/>
              </a:ext>
            </a:extLst>
          </p:cNvPr>
          <p:cNvSpPr>
            <a:spLocks noGrp="1"/>
          </p:cNvSpPr>
          <p:nvPr>
            <p:ph type="title"/>
          </p:nvPr>
        </p:nvSpPr>
        <p:spPr>
          <a:xfrm>
            <a:off x="1722268" y="88778"/>
            <a:ext cx="8913181" cy="1171852"/>
          </a:xfrm>
        </p:spPr>
        <p:txBody>
          <a:bodyPr>
            <a:normAutofit fontScale="90000"/>
          </a:bodyPr>
          <a:lstStyle/>
          <a:p>
            <a:r>
              <a:rPr lang="en-US" sz="4400" b="1" i="0" u="none" strike="noStrike" cap="none" dirty="0">
                <a:solidFill>
                  <a:srgbClr val="FF0000"/>
                </a:solidFill>
                <a:latin typeface="Arial"/>
                <a:ea typeface="Arial"/>
                <a:cs typeface="Arial"/>
                <a:sym typeface="Arial"/>
              </a:rPr>
              <a:t>                Introduction</a:t>
            </a:r>
            <a:br>
              <a:rPr lang="en-US" sz="4400" dirty="0">
                <a:solidFill>
                  <a:srgbClr val="FF0000"/>
                </a:solidFill>
              </a:rPr>
            </a:br>
            <a:endParaRPr lang="en-IN" dirty="0">
              <a:solidFill>
                <a:srgbClr val="FF0000"/>
              </a:solidFill>
            </a:endParaRPr>
          </a:p>
        </p:txBody>
      </p:sp>
      <p:grpSp>
        <p:nvGrpSpPr>
          <p:cNvPr id="4" name="object 11">
            <a:extLst>
              <a:ext uri="{FF2B5EF4-FFF2-40B4-BE49-F238E27FC236}">
                <a16:creationId xmlns:a16="http://schemas.microsoft.com/office/drawing/2014/main" id="{B4C4BEEE-3395-D0E3-52BD-AA01097B9642}"/>
              </a:ext>
            </a:extLst>
          </p:cNvPr>
          <p:cNvGrpSpPr/>
          <p:nvPr/>
        </p:nvGrpSpPr>
        <p:grpSpPr>
          <a:xfrm>
            <a:off x="1556550" y="88777"/>
            <a:ext cx="1097873" cy="905521"/>
            <a:chOff x="478536" y="263652"/>
            <a:chExt cx="809625" cy="809625"/>
          </a:xfrm>
        </p:grpSpPr>
        <p:sp>
          <p:nvSpPr>
            <p:cNvPr id="5" name="object 12">
              <a:extLst>
                <a:ext uri="{FF2B5EF4-FFF2-40B4-BE49-F238E27FC236}">
                  <a16:creationId xmlns:a16="http://schemas.microsoft.com/office/drawing/2014/main" id="{1885A2A7-3D80-EBCB-D2EF-070EF78CE0D9}"/>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13">
              <a:extLst>
                <a:ext uri="{FF2B5EF4-FFF2-40B4-BE49-F238E27FC236}">
                  <a16:creationId xmlns:a16="http://schemas.microsoft.com/office/drawing/2014/main" id="{DE0701A7-E372-A1B0-20A5-154759BEB060}"/>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pic>
        <p:nvPicPr>
          <p:cNvPr id="7" name="Picture 6">
            <a:extLst>
              <a:ext uri="{FF2B5EF4-FFF2-40B4-BE49-F238E27FC236}">
                <a16:creationId xmlns:a16="http://schemas.microsoft.com/office/drawing/2014/main" id="{F446308E-E19B-D7EB-3A28-4CD4034D69C0}"/>
              </a:ext>
            </a:extLst>
          </p:cNvPr>
          <p:cNvPicPr>
            <a:picLocks noChangeAspect="1"/>
          </p:cNvPicPr>
          <p:nvPr/>
        </p:nvPicPr>
        <p:blipFill>
          <a:blip r:embed="rId4"/>
          <a:stretch>
            <a:fillRect/>
          </a:stretch>
        </p:blipFill>
        <p:spPr>
          <a:xfrm>
            <a:off x="11544345" y="139777"/>
            <a:ext cx="466725" cy="523875"/>
          </a:xfrm>
          <a:prstGeom prst="rect">
            <a:avLst/>
          </a:prstGeom>
        </p:spPr>
      </p:pic>
      <p:sp>
        <p:nvSpPr>
          <p:cNvPr id="8" name="object 3">
            <a:extLst>
              <a:ext uri="{FF2B5EF4-FFF2-40B4-BE49-F238E27FC236}">
                <a16:creationId xmlns:a16="http://schemas.microsoft.com/office/drawing/2014/main" id="{6B67B9A5-84C9-A4BE-C42D-16ABC970650A}"/>
              </a:ext>
            </a:extLst>
          </p:cNvPr>
          <p:cNvSpPr>
            <a:spLocks noGrp="1"/>
          </p:cNvSpPr>
          <p:nvPr>
            <p:ph idx="1"/>
          </p:nvPr>
        </p:nvSpPr>
        <p:spPr>
          <a:xfrm>
            <a:off x="674703" y="1260079"/>
            <a:ext cx="10797466" cy="5271991"/>
          </a:xfrm>
          <a:prstGeom prst="rect">
            <a:avLst/>
          </a:prstGeom>
          <a:blipFill>
            <a:blip r:embed="rId5"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normAutofit fontScale="62500" lnSpcReduction="20000"/>
          </a:bodyPr>
          <a:lstStyle/>
          <a:p>
            <a:r>
              <a:rPr lang="en-US" sz="2800" b="0" strike="noStrike" spc="-1" dirty="0">
                <a:latin typeface="Arial" panose="020B0604020202020204" pitchFamily="34" charset="0"/>
                <a:ea typeface="Verdana" panose="020B0604030504040204" pitchFamily="34" charset="0"/>
                <a:cs typeface="Arial" panose="020B0604020202020204" pitchFamily="34" charset="0"/>
              </a:rPr>
              <a:t>Android is the most popular operating system in the world, with over 2.5 billion active users spanning over 190 countries</a:t>
            </a:r>
            <a:r>
              <a:rPr lang="en-US" sz="2800" b="0" strike="noStrike" spc="-1" dirty="0">
                <a:solidFill>
                  <a:schemeClr val="accent5">
                    <a:lumMod val="50000"/>
                  </a:schemeClr>
                </a:solidFill>
                <a:latin typeface="Arial" panose="020B0604020202020204" pitchFamily="34" charset="0"/>
                <a:ea typeface="Verdana" panose="020B0604030504040204" pitchFamily="34" charset="0"/>
                <a:cs typeface="Arial" panose="020B0604020202020204" pitchFamily="34" charset="0"/>
              </a:rPr>
              <a:t>.</a:t>
            </a:r>
          </a:p>
          <a:p>
            <a:pPr marL="216000" indent="-72000" algn="just">
              <a:lnSpc>
                <a:spcPct val="100000"/>
              </a:lnSpc>
              <a:buClr>
                <a:srgbClr val="000000"/>
              </a:buClr>
              <a:buFont typeface="Arial"/>
              <a:buChar char="•"/>
            </a:pPr>
            <a:r>
              <a:rPr lang="en-US" sz="2800" b="0" strike="noStrike" spc="-1" dirty="0">
                <a:latin typeface="Arial" panose="020B0604020202020204" pitchFamily="34" charset="0"/>
                <a:ea typeface="Verdana" panose="020B0604030504040204" pitchFamily="34" charset="0"/>
                <a:cs typeface="Arial" panose="020B0604020202020204" pitchFamily="34" charset="0"/>
              </a:rPr>
              <a:t>Google Play was launched on March 6, 2012, bringing together Android Market marking a shift in Google's digital distribution strategy .</a:t>
            </a:r>
            <a:endParaRPr lang="en-IN" sz="2800" b="0" strike="noStrike" spc="-1" dirty="0">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z="2800" b="0" strike="noStrike" spc="-1" dirty="0">
                <a:latin typeface="Arial" panose="020B0604020202020204" pitchFamily="34" charset="0"/>
                <a:ea typeface="Verdana" panose="020B0604030504040204" pitchFamily="34" charset="0"/>
                <a:cs typeface="Arial" panose="020B0604020202020204" pitchFamily="34" charset="0"/>
              </a:rPr>
              <a:t> Android is the dominant mobile operating system today more than 85% of all mobile devices running Google’s OS. The Google Play Store is the largest and most popular Android app store. </a:t>
            </a:r>
            <a:endParaRPr lang="en-IN" sz="2800" spc="-1" dirty="0">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z="2800" b="0" strike="noStrike" spc="-1" dirty="0">
                <a:latin typeface="Arial" panose="020B0604020202020204" pitchFamily="34" charset="0"/>
                <a:ea typeface="Verdana" panose="020B0604030504040204" pitchFamily="34" charset="0"/>
                <a:cs typeface="Arial" panose="020B0604020202020204" pitchFamily="34" charset="0"/>
              </a:rPr>
              <a:t>There are more than 3.04 million apps found on Google Play Store.</a:t>
            </a:r>
          </a:p>
          <a:p>
            <a:pPr marL="216000" indent="-72000" algn="just">
              <a:lnSpc>
                <a:spcPct val="100000"/>
              </a:lnSpc>
              <a:buClr>
                <a:srgbClr val="000000"/>
              </a:buClr>
              <a:buFont typeface="Arial"/>
              <a:buChar char="•"/>
            </a:pPr>
            <a:r>
              <a:rPr lang="en-US" sz="2800" spc="-1" dirty="0">
                <a:latin typeface="Arial" panose="020B0604020202020204" pitchFamily="34" charset="0"/>
                <a:ea typeface="Verdana" panose="020B0604030504040204" pitchFamily="34" charset="0"/>
                <a:cs typeface="Arial" panose="020B0604020202020204" pitchFamily="34" charset="0"/>
              </a:rPr>
              <a:t> </a:t>
            </a:r>
            <a:r>
              <a:rPr lang="en-US" sz="2800" b="0" strike="noStrike" spc="-1" dirty="0">
                <a:latin typeface="Arial" panose="020B0604020202020204" pitchFamily="34" charset="0"/>
                <a:ea typeface="Verdana" panose="020B0604030504040204" pitchFamily="34" charset="0"/>
                <a:cs typeface="Arial" panose="020B0604020202020204" pitchFamily="34" charset="0"/>
              </a:rPr>
              <a:t>The Play Store apps data has enormous potential to drive app-making businesses to success.</a:t>
            </a:r>
            <a:endParaRPr lang="en-US" sz="2800" spc="-1" dirty="0">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z="2800" b="0" strike="noStrike" spc="-1" dirty="0">
                <a:latin typeface="Arial" panose="020B0604020202020204" pitchFamily="34" charset="0"/>
                <a:ea typeface="Verdana" panose="020B0604030504040204" pitchFamily="34" charset="0"/>
                <a:cs typeface="Arial" panose="020B0604020202020204" pitchFamily="34" charset="0"/>
              </a:rPr>
              <a:t>Actionable insights can be drawn for developers to work on and capture the Android market.</a:t>
            </a:r>
            <a:r>
              <a:rPr lang="en-IN" sz="2800" spc="-1" dirty="0">
                <a:latin typeface="Arial" panose="020B0604020202020204" pitchFamily="34" charset="0"/>
                <a:ea typeface="Verdana" panose="020B0604030504040204" pitchFamily="34" charset="0"/>
                <a:cs typeface="Arial" panose="020B0604020202020204" pitchFamily="34" charset="0"/>
              </a:rPr>
              <a:t> </a:t>
            </a:r>
            <a:r>
              <a:rPr lang="en-US" sz="2800" b="0" strike="noStrike" spc="-1" dirty="0">
                <a:latin typeface="Arial" panose="020B0604020202020204" pitchFamily="34" charset="0"/>
                <a:ea typeface="Verdana" panose="020B0604030504040204" pitchFamily="34" charset="0"/>
                <a:cs typeface="Arial" panose="020B0604020202020204" pitchFamily="34" charset="0"/>
              </a:rPr>
              <a:t>The main goal of our project is-</a:t>
            </a:r>
            <a:endParaRPr lang="en-IN" sz="2800" b="0" strike="noStrike" spc="-1" dirty="0">
              <a:latin typeface="Arial" panose="020B0604020202020204" pitchFamily="34" charset="0"/>
              <a:ea typeface="Verdana" panose="020B0604030504040204" pitchFamily="34" charset="0"/>
              <a:cs typeface="Arial" panose="020B0604020202020204" pitchFamily="34" charset="0"/>
            </a:endParaRPr>
          </a:p>
          <a:p>
            <a:pPr marL="343080" indent="-343080" algn="just">
              <a:lnSpc>
                <a:spcPct val="100000"/>
              </a:lnSpc>
              <a:buClr>
                <a:srgbClr val="000000"/>
              </a:buClr>
              <a:buFont typeface="Arial"/>
              <a:buAutoNum type="arabicParenR"/>
            </a:pPr>
            <a:r>
              <a:rPr lang="en-US" sz="2800" b="0" strike="noStrike" spc="-1" dirty="0">
                <a:latin typeface="Arial" panose="020B0604020202020204" pitchFamily="34" charset="0"/>
                <a:ea typeface="Verdana" panose="020B0604030504040204" pitchFamily="34" charset="0"/>
                <a:cs typeface="Arial" panose="020B0604020202020204" pitchFamily="34" charset="0"/>
              </a:rPr>
              <a:t>The purpose of our project is to gather and analyze detailed information on apps in the Google Play Store in order to provide insights on app features and the current state of the Android app market.      </a:t>
            </a:r>
            <a:endParaRPr lang="en-IN" sz="2800" b="0" strike="noStrike" spc="-1" dirty="0">
              <a:latin typeface="Arial" panose="020B0604020202020204" pitchFamily="34" charset="0"/>
              <a:ea typeface="Verdana" panose="020B0604030504040204" pitchFamily="34" charset="0"/>
              <a:cs typeface="Arial" panose="020B0604020202020204" pitchFamily="34" charset="0"/>
            </a:endParaRPr>
          </a:p>
          <a:p>
            <a:pPr marL="343080" indent="-343080" algn="just">
              <a:lnSpc>
                <a:spcPct val="100000"/>
              </a:lnSpc>
              <a:buClr>
                <a:srgbClr val="000000"/>
              </a:buClr>
              <a:buAutoNum type="arabicParenR"/>
            </a:pPr>
            <a:r>
              <a:rPr lang="en-US" sz="2800" b="0" strike="noStrike" spc="-1" dirty="0">
                <a:latin typeface="Arial" panose="020B0604020202020204" pitchFamily="34" charset="0"/>
                <a:ea typeface="Verdana" panose="020B0604030504040204" pitchFamily="34" charset="0"/>
                <a:cs typeface="Arial" panose="020B0604020202020204" pitchFamily="34" charset="0"/>
              </a:rPr>
              <a:t> The Objective of the project to Explore and analyze the data to discover key factors responsible for app engagement and success</a:t>
            </a:r>
            <a:r>
              <a:rPr lang="en-US" sz="2800" b="0" strike="noStrike" spc="-1" dirty="0">
                <a:latin typeface="Arial" panose="020B0604020202020204" pitchFamily="34" charset="0"/>
                <a:ea typeface="Arial"/>
                <a:cs typeface="Arial" panose="020B0604020202020204" pitchFamily="34" charset="0"/>
              </a:rPr>
              <a:t>.</a:t>
            </a:r>
          </a:p>
          <a:p>
            <a:pPr marL="343080" indent="-343080" algn="just">
              <a:lnSpc>
                <a:spcPct val="100000"/>
              </a:lnSpc>
              <a:buClr>
                <a:srgbClr val="000000"/>
              </a:buClr>
              <a:buAutoNum type="arabicParenR"/>
            </a:pPr>
            <a:r>
              <a:rPr lang="en-US" spc="-1" dirty="0">
                <a:latin typeface="Arial" panose="020B0604020202020204" pitchFamily="34" charset="0"/>
                <a:ea typeface="Arial"/>
                <a:cs typeface="Arial" panose="020B0604020202020204" pitchFamily="34" charset="0"/>
              </a:rPr>
              <a:t> The paly store apps data has </a:t>
            </a:r>
            <a:r>
              <a:rPr lang="en-US" spc="-1" dirty="0" err="1">
                <a:latin typeface="Arial" panose="020B0604020202020204" pitchFamily="34" charset="0"/>
                <a:ea typeface="Arial"/>
                <a:cs typeface="Arial" panose="020B0604020202020204" pitchFamily="34" charset="0"/>
              </a:rPr>
              <a:t>emormnous</a:t>
            </a:r>
            <a:r>
              <a:rPr lang="en-US" spc="-1" dirty="0">
                <a:latin typeface="Arial" panose="020B0604020202020204" pitchFamily="34" charset="0"/>
                <a:ea typeface="Arial"/>
                <a:cs typeface="Arial" panose="020B0604020202020204" pitchFamily="34" charset="0"/>
              </a:rPr>
              <a:t> potential to drive app –making businesses to </a:t>
            </a:r>
            <a:r>
              <a:rPr lang="en-US" spc="-1" dirty="0" err="1">
                <a:latin typeface="Arial" panose="020B0604020202020204" pitchFamily="34" charset="0"/>
                <a:ea typeface="Arial"/>
                <a:cs typeface="Arial" panose="020B0604020202020204" pitchFamily="34" charset="0"/>
              </a:rPr>
              <a:t>success.Actionable</a:t>
            </a:r>
            <a:r>
              <a:rPr lang="en-US" spc="-1" dirty="0">
                <a:latin typeface="Arial" panose="020B0604020202020204" pitchFamily="34" charset="0"/>
                <a:ea typeface="Arial"/>
                <a:cs typeface="Arial" panose="020B0604020202020204" pitchFamily="34" charset="0"/>
              </a:rPr>
              <a:t> insights can be drawn for developers  to work on and capture the Android  market .Each app has value for category ,rating ,size ,and more .Another data set  contains customers reviews of the android apps .Explore and </a:t>
            </a:r>
            <a:r>
              <a:rPr lang="en-US" spc="-1" dirty="0" err="1">
                <a:latin typeface="Arial" panose="020B0604020202020204" pitchFamily="34" charset="0"/>
                <a:ea typeface="Arial"/>
                <a:cs typeface="Arial" panose="020B0604020202020204" pitchFamily="34" charset="0"/>
              </a:rPr>
              <a:t>analyse</a:t>
            </a:r>
            <a:r>
              <a:rPr lang="en-US" spc="-1" dirty="0">
                <a:latin typeface="Arial" panose="020B0604020202020204" pitchFamily="34" charset="0"/>
                <a:ea typeface="Arial"/>
                <a:cs typeface="Arial" panose="020B0604020202020204" pitchFamily="34" charset="0"/>
              </a:rPr>
              <a:t> the data to discover key factors responsible for app</a:t>
            </a:r>
            <a:endParaRPr lang="en-US" sz="2800" b="0" strike="noStrike" spc="-1" dirty="0">
              <a:latin typeface="Arial" panose="020B0604020202020204" pitchFamily="34" charset="0"/>
              <a:ea typeface="Arial"/>
              <a:cs typeface="Arial" panose="020B0604020202020204" pitchFamily="34" charset="0"/>
            </a:endParaRPr>
          </a:p>
          <a:p>
            <a:pPr marL="343080" indent="-343080" algn="just">
              <a:lnSpc>
                <a:spcPct val="100000"/>
              </a:lnSpc>
              <a:buClr>
                <a:srgbClr val="000000"/>
              </a:buClr>
              <a:buAutoNum type="arabicParenR"/>
            </a:pPr>
            <a:endParaRPr lang="en-IN" sz="2800" b="0" strike="noStrike" spc="-1" dirty="0">
              <a:latin typeface="Arial" panose="020B0604020202020204" pitchFamily="34" charset="0"/>
              <a:cs typeface="Arial" panose="020B0604020202020204" pitchFamily="34" charset="0"/>
            </a:endParaRPr>
          </a:p>
          <a:p>
            <a:pPr marL="216000" indent="-72000" algn="just">
              <a:lnSpc>
                <a:spcPct val="100000"/>
              </a:lnSpc>
              <a:buClr>
                <a:srgbClr val="000000"/>
              </a:buClr>
              <a:buFont typeface="Arial"/>
              <a:buChar char="•"/>
            </a:pPr>
            <a:endParaRPr lang="en-US" b="0" strike="noStrike" spc="-1" dirty="0">
              <a:solidFill>
                <a:srgbClr val="000000"/>
              </a:solidFill>
              <a:latin typeface="Arial" panose="020B0604020202020204" pitchFamily="34" charset="0"/>
              <a:ea typeface="Verdana" panose="020B0604030504040204" pitchFamily="34" charset="0"/>
              <a:cs typeface="Arial" panose="020B0604020202020204" pitchFamily="34" charset="0"/>
            </a:endParaRPr>
          </a:p>
          <a:p>
            <a:endParaRPr lang="en-IN" sz="2800" b="0" strike="noStrike" spc="-1" dirty="0">
              <a:solidFill>
                <a:schemeClr val="accent5">
                  <a:lumMod val="50000"/>
                </a:schemeClr>
              </a:solidFill>
              <a:latin typeface="Verdana" panose="020B0604030504040204" pitchFamily="34" charset="0"/>
              <a:ea typeface="Verdana" panose="020B0604030504040204" pitchFamily="34" charset="0"/>
            </a:endParaRPr>
          </a:p>
          <a:p>
            <a:endParaRPr lang="en-IN" dirty="0"/>
          </a:p>
        </p:txBody>
      </p:sp>
    </p:spTree>
    <p:extLst>
      <p:ext uri="{BB962C8B-B14F-4D97-AF65-F5344CB8AC3E}">
        <p14:creationId xmlns:p14="http://schemas.microsoft.com/office/powerpoint/2010/main" val="1538847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1FA2-75AB-BD1E-E33D-487E8D2D6843}"/>
              </a:ext>
            </a:extLst>
          </p:cNvPr>
          <p:cNvSpPr>
            <a:spLocks noGrp="1"/>
          </p:cNvSpPr>
          <p:nvPr>
            <p:ph type="title"/>
          </p:nvPr>
        </p:nvSpPr>
        <p:spPr>
          <a:xfrm>
            <a:off x="3091991" y="383980"/>
            <a:ext cx="5769205" cy="68507"/>
          </a:xfrm>
        </p:spPr>
        <p:txBody>
          <a:bodyPr>
            <a:normAutofit fontScale="90000"/>
          </a:bodyPr>
          <a:lstStyle/>
          <a:p>
            <a:pPr algn="ctr"/>
            <a:r>
              <a:rPr lang="en-IN" sz="4000" b="1" spc="-5" dirty="0">
                <a:solidFill>
                  <a:srgbClr val="FF0000"/>
                </a:solidFill>
                <a:latin typeface="Arial"/>
                <a:cs typeface="Arial"/>
              </a:rPr>
              <a:t>Conclusion’s</a:t>
            </a:r>
            <a:endParaRPr lang="en-IN" sz="4000" dirty="0">
              <a:solidFill>
                <a:srgbClr val="FF0000"/>
              </a:solidFill>
            </a:endParaRPr>
          </a:p>
        </p:txBody>
      </p:sp>
      <p:sp>
        <p:nvSpPr>
          <p:cNvPr id="3" name="Content Placeholder 2">
            <a:extLst>
              <a:ext uri="{FF2B5EF4-FFF2-40B4-BE49-F238E27FC236}">
                <a16:creationId xmlns:a16="http://schemas.microsoft.com/office/drawing/2014/main" id="{1F2FDE24-ED35-8AC5-C26C-F2D27F36B8F8}"/>
              </a:ext>
            </a:extLst>
          </p:cNvPr>
          <p:cNvSpPr>
            <a:spLocks noGrp="1"/>
          </p:cNvSpPr>
          <p:nvPr>
            <p:ph idx="1"/>
          </p:nvPr>
        </p:nvSpPr>
        <p:spPr>
          <a:xfrm>
            <a:off x="707011" y="735291"/>
            <a:ext cx="10916238" cy="5441672"/>
          </a:xfrm>
        </p:spPr>
        <p:txBody>
          <a:bodyPr>
            <a:normAutofit fontScale="77500" lnSpcReduction="20000"/>
          </a:bodyPr>
          <a:lstStyle/>
          <a:p>
            <a:pPr algn="just">
              <a:buFont typeface="+mj-lt"/>
              <a:buAutoNum type="arabicPeriod"/>
            </a:pPr>
            <a:r>
              <a:rPr lang="en-US" b="0" i="0" dirty="0">
                <a:solidFill>
                  <a:srgbClr val="212121"/>
                </a:solidFill>
                <a:effectLst/>
                <a:latin typeface="Roboto" panose="02000000000000000000" pitchFamily="2" charset="0"/>
              </a:rPr>
              <a:t>Rating is very important factor for installation of apps as user mostly like to watch rating before using app. so developer should also work on updating their content as per the ratings.</a:t>
            </a:r>
          </a:p>
          <a:p>
            <a:pPr algn="just">
              <a:buFont typeface="+mj-lt"/>
              <a:buAutoNum type="arabicPeriod"/>
            </a:pPr>
            <a:r>
              <a:rPr lang="en-US" b="0" i="0" dirty="0">
                <a:solidFill>
                  <a:srgbClr val="212121"/>
                </a:solidFill>
                <a:effectLst/>
                <a:latin typeface="Roboto" panose="02000000000000000000" pitchFamily="2" charset="0"/>
              </a:rPr>
              <a:t>From all above we analyze rating and installation are related, so owners should encourage to write review of their app.</a:t>
            </a:r>
          </a:p>
          <a:p>
            <a:pPr algn="just">
              <a:buFont typeface="+mj-lt"/>
              <a:buAutoNum type="arabicPeriod"/>
            </a:pPr>
            <a:r>
              <a:rPr lang="en-US" b="0" i="0" dirty="0">
                <a:solidFill>
                  <a:srgbClr val="212121"/>
                </a:solidFill>
                <a:effectLst/>
                <a:latin typeface="Roboto" panose="02000000000000000000" pitchFamily="2" charset="0"/>
              </a:rPr>
              <a:t>Number of installation of free app is more compared to Paid app, so developer can also consider this point for high reach.</a:t>
            </a:r>
          </a:p>
          <a:p>
            <a:pPr algn="just">
              <a:buFont typeface="+mj-lt"/>
              <a:buAutoNum type="arabicPeriod"/>
            </a:pPr>
            <a:r>
              <a:rPr lang="en-US" b="0" i="0" dirty="0">
                <a:solidFill>
                  <a:srgbClr val="212121"/>
                </a:solidFill>
                <a:effectLst/>
                <a:latin typeface="Roboto" panose="02000000000000000000" pitchFamily="2" charset="0"/>
              </a:rPr>
              <a:t>They need to focus on updating their apps regularly as it attract more people.</a:t>
            </a:r>
          </a:p>
          <a:p>
            <a:pPr algn="just">
              <a:buFont typeface="+mj-lt"/>
              <a:buAutoNum type="arabicPeriod"/>
            </a:pPr>
            <a:r>
              <a:rPr lang="en-US" b="0" i="0" dirty="0">
                <a:solidFill>
                  <a:srgbClr val="212121"/>
                </a:solidFill>
                <a:effectLst/>
                <a:latin typeface="Roboto" panose="02000000000000000000" pitchFamily="2" charset="0"/>
              </a:rPr>
              <a:t>More installation of app in game app ,followed by communication ,productivity so if one can thinking to developer an app will go for these.</a:t>
            </a:r>
          </a:p>
          <a:p>
            <a:pPr algn="just">
              <a:buFont typeface="+mj-lt"/>
              <a:buAutoNum type="arabicPeriod"/>
            </a:pPr>
            <a:r>
              <a:rPr lang="en-US" b="0" i="0" dirty="0">
                <a:solidFill>
                  <a:srgbClr val="212121"/>
                </a:solidFill>
                <a:effectLst/>
                <a:latin typeface="Roboto" panose="02000000000000000000" pitchFamily="2" charset="0"/>
              </a:rPr>
              <a:t>We can also see social media app is almost free, so keeping social media app free may be a great advantages over others.</a:t>
            </a:r>
          </a:p>
          <a:p>
            <a:pPr algn="just">
              <a:buFont typeface="+mj-lt"/>
              <a:buAutoNum type="arabicPeriod"/>
            </a:pPr>
            <a:r>
              <a:rPr lang="en-US" b="0" i="0" dirty="0">
                <a:solidFill>
                  <a:srgbClr val="212121"/>
                </a:solidFill>
                <a:effectLst/>
                <a:latin typeface="Roboto" panose="02000000000000000000" pitchFamily="2" charset="0"/>
              </a:rPr>
              <a:t>App category like events and beauty have not much reach, so one can also keep this consideration.</a:t>
            </a:r>
          </a:p>
          <a:p>
            <a:pPr algn="just">
              <a:buFont typeface="+mj-lt"/>
              <a:buAutoNum type="arabicPeriod"/>
            </a:pPr>
            <a:r>
              <a:rPr lang="en-US" b="0" i="0" dirty="0">
                <a:solidFill>
                  <a:srgbClr val="212121"/>
                </a:solidFill>
                <a:effectLst/>
                <a:latin typeface="Roboto" panose="02000000000000000000" pitchFamily="2" charset="0"/>
              </a:rPr>
              <a:t>Most of the apps are downloaded by teens, so users of other age category, must also be encouraged to install the apps.</a:t>
            </a:r>
          </a:p>
          <a:p>
            <a:pPr algn="just">
              <a:buFont typeface="+mj-lt"/>
              <a:buAutoNum type="arabicPeriod"/>
            </a:pPr>
            <a:r>
              <a:rPr lang="en-US" b="0" i="0" dirty="0">
                <a:solidFill>
                  <a:srgbClr val="212121"/>
                </a:solidFill>
                <a:effectLst/>
                <a:latin typeface="Roboto" panose="02000000000000000000" pitchFamily="2" charset="0"/>
              </a:rPr>
              <a:t>From our above analysis we conclude that sentiments of the user keep varying, so owner need to keep updating their app regularly basis on user feedback.</a:t>
            </a:r>
          </a:p>
          <a:p>
            <a:pPr marL="0" indent="0" algn="just">
              <a:buNone/>
            </a:pPr>
            <a:endParaRPr lang="en-US" b="0" i="0" dirty="0">
              <a:solidFill>
                <a:srgbClr val="212121"/>
              </a:solidFill>
              <a:effectLst/>
              <a:latin typeface="Roboto" panose="02000000000000000000" pitchFamily="2" charset="0"/>
            </a:endParaRPr>
          </a:p>
          <a:p>
            <a:endParaRPr lang="en-IN" dirty="0"/>
          </a:p>
        </p:txBody>
      </p:sp>
      <p:pic>
        <p:nvPicPr>
          <p:cNvPr id="4" name="Picture 3">
            <a:extLst>
              <a:ext uri="{FF2B5EF4-FFF2-40B4-BE49-F238E27FC236}">
                <a16:creationId xmlns:a16="http://schemas.microsoft.com/office/drawing/2014/main" id="{B241E215-EAF6-6EFE-946F-72110E4815B1}"/>
              </a:ext>
            </a:extLst>
          </p:cNvPr>
          <p:cNvPicPr>
            <a:picLocks noChangeAspect="1"/>
          </p:cNvPicPr>
          <p:nvPr/>
        </p:nvPicPr>
        <p:blipFill>
          <a:blip r:embed="rId2"/>
          <a:stretch>
            <a:fillRect/>
          </a:stretch>
        </p:blipFill>
        <p:spPr>
          <a:xfrm>
            <a:off x="11553286" y="261431"/>
            <a:ext cx="466725" cy="523875"/>
          </a:xfrm>
          <a:prstGeom prst="rect">
            <a:avLst/>
          </a:prstGeom>
        </p:spPr>
      </p:pic>
    </p:spTree>
    <p:extLst>
      <p:ext uri="{BB962C8B-B14F-4D97-AF65-F5344CB8AC3E}">
        <p14:creationId xmlns:p14="http://schemas.microsoft.com/office/powerpoint/2010/main" val="3781242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08EABA36-B692-ACD4-43E1-B6164F2C277E}"/>
              </a:ext>
            </a:extLst>
          </p:cNvPr>
          <p:cNvPicPr>
            <a:picLocks noGrp="1"/>
          </p:cNvPicPr>
          <p:nvPr>
            <p:ph idx="1"/>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536152" y="722891"/>
            <a:ext cx="7119696" cy="5667969"/>
          </a:xfrm>
          <a:prstGeom prst="rect">
            <a:avLst/>
          </a:prstGeom>
        </p:spPr>
      </p:pic>
      <p:pic>
        <p:nvPicPr>
          <p:cNvPr id="5" name="Picture 4">
            <a:extLst>
              <a:ext uri="{FF2B5EF4-FFF2-40B4-BE49-F238E27FC236}">
                <a16:creationId xmlns:a16="http://schemas.microsoft.com/office/drawing/2014/main" id="{A88712B7-E5EF-1D40-E178-26B8C0394772}"/>
              </a:ext>
            </a:extLst>
          </p:cNvPr>
          <p:cNvPicPr>
            <a:picLocks noChangeAspect="1"/>
          </p:cNvPicPr>
          <p:nvPr/>
        </p:nvPicPr>
        <p:blipFill>
          <a:blip r:embed="rId4"/>
          <a:stretch>
            <a:fillRect/>
          </a:stretch>
        </p:blipFill>
        <p:spPr>
          <a:xfrm>
            <a:off x="11553286" y="261431"/>
            <a:ext cx="466725" cy="523875"/>
          </a:xfrm>
          <a:prstGeom prst="rect">
            <a:avLst/>
          </a:prstGeom>
        </p:spPr>
      </p:pic>
    </p:spTree>
    <p:extLst>
      <p:ext uri="{BB962C8B-B14F-4D97-AF65-F5344CB8AC3E}">
        <p14:creationId xmlns:p14="http://schemas.microsoft.com/office/powerpoint/2010/main" val="4236946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6B9A-3C62-3D98-FE55-510ED784D94D}"/>
              </a:ext>
            </a:extLst>
          </p:cNvPr>
          <p:cNvSpPr>
            <a:spLocks noGrp="1"/>
          </p:cNvSpPr>
          <p:nvPr>
            <p:ph type="title"/>
          </p:nvPr>
        </p:nvSpPr>
        <p:spPr>
          <a:xfrm>
            <a:off x="1065321" y="365126"/>
            <a:ext cx="5166804" cy="315911"/>
          </a:xfrm>
        </p:spPr>
        <p:txBody>
          <a:bodyPr>
            <a:normAutofit fontScale="90000"/>
          </a:bodyPr>
          <a:lstStyle/>
          <a:p>
            <a:r>
              <a:rPr lang="en-US" dirty="0">
                <a:solidFill>
                  <a:srgbClr val="FF0000"/>
                </a:solidFill>
                <a:latin typeface="Arial" panose="020B0604020202020204" pitchFamily="34" charset="0"/>
                <a:cs typeface="Arial" panose="020B0604020202020204" pitchFamily="34" charset="0"/>
              </a:rPr>
              <a:t>  Problem statements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B329EDC-39D0-8234-3A32-2DC800CB0A18}"/>
              </a:ext>
            </a:extLst>
          </p:cNvPr>
          <p:cNvSpPr>
            <a:spLocks noGrp="1"/>
          </p:cNvSpPr>
          <p:nvPr>
            <p:ph idx="1"/>
          </p:nvPr>
        </p:nvSpPr>
        <p:spPr>
          <a:xfrm>
            <a:off x="506027" y="1020932"/>
            <a:ext cx="10573305" cy="5770485"/>
          </a:xfrm>
        </p:spPr>
        <p:txBody>
          <a:bodyPr>
            <a:normAutofit fontScale="92500"/>
          </a:bodyPr>
          <a:lstStyle/>
          <a:p>
            <a:pPr>
              <a:buFont typeface="Wingdings" panose="05000000000000000000" pitchFamily="2" charset="2"/>
              <a:buChar char="q"/>
            </a:pPr>
            <a:r>
              <a:rPr lang="en-US" sz="2800" spc="-10" dirty="0">
                <a:solidFill>
                  <a:srgbClr val="124F5B"/>
                </a:solidFill>
                <a:latin typeface="Verdana"/>
                <a:cs typeface="Verdana"/>
              </a:rPr>
              <a:t>Two </a:t>
            </a:r>
            <a:r>
              <a:rPr lang="en-US" sz="2800" dirty="0">
                <a:solidFill>
                  <a:srgbClr val="124F5B"/>
                </a:solidFill>
                <a:latin typeface="Verdana"/>
                <a:cs typeface="Verdana"/>
              </a:rPr>
              <a:t>datasets </a:t>
            </a:r>
            <a:r>
              <a:rPr lang="en-US" sz="2800" spc="-30" dirty="0">
                <a:solidFill>
                  <a:srgbClr val="124F5B"/>
                </a:solidFill>
                <a:latin typeface="Verdana"/>
                <a:cs typeface="Verdana"/>
              </a:rPr>
              <a:t>are </a:t>
            </a:r>
            <a:r>
              <a:rPr lang="en-US" sz="2800" spc="-15" dirty="0">
                <a:solidFill>
                  <a:srgbClr val="124F5B"/>
                </a:solidFill>
                <a:latin typeface="Verdana"/>
                <a:cs typeface="Verdana"/>
              </a:rPr>
              <a:t>provided, </a:t>
            </a:r>
            <a:r>
              <a:rPr lang="en-US" sz="2800" spc="40" dirty="0">
                <a:solidFill>
                  <a:srgbClr val="124F5B"/>
                </a:solidFill>
                <a:latin typeface="Verdana"/>
                <a:cs typeface="Verdana"/>
              </a:rPr>
              <a:t>one </a:t>
            </a:r>
            <a:r>
              <a:rPr lang="en-US" sz="2800" spc="50" dirty="0">
                <a:solidFill>
                  <a:srgbClr val="124F5B"/>
                </a:solidFill>
                <a:latin typeface="Verdana"/>
                <a:cs typeface="Verdana"/>
              </a:rPr>
              <a:t>with </a:t>
            </a:r>
            <a:r>
              <a:rPr lang="en-US" sz="2800" b="1" spc="-65" dirty="0">
                <a:solidFill>
                  <a:srgbClr val="124F5B"/>
                </a:solidFill>
                <a:latin typeface="Verdana"/>
                <a:cs typeface="Verdana"/>
              </a:rPr>
              <a:t>basic information </a:t>
            </a:r>
            <a:r>
              <a:rPr lang="en-US" sz="2800" spc="50" dirty="0">
                <a:solidFill>
                  <a:srgbClr val="124F5B"/>
                </a:solidFill>
                <a:latin typeface="Verdana"/>
                <a:cs typeface="Verdana"/>
              </a:rPr>
              <a:t>and </a:t>
            </a:r>
            <a:r>
              <a:rPr lang="en-US" sz="2800" spc="35" dirty="0">
                <a:solidFill>
                  <a:srgbClr val="124F5B"/>
                </a:solidFill>
                <a:latin typeface="Verdana"/>
                <a:cs typeface="Verdana"/>
              </a:rPr>
              <a:t>the </a:t>
            </a:r>
            <a:r>
              <a:rPr lang="en-US" sz="2800" spc="700" dirty="0">
                <a:solidFill>
                  <a:srgbClr val="124F5B"/>
                </a:solidFill>
                <a:latin typeface="Verdana"/>
                <a:cs typeface="Verdana"/>
              </a:rPr>
              <a:t> </a:t>
            </a:r>
            <a:r>
              <a:rPr lang="en-US" sz="2800" spc="20" dirty="0">
                <a:solidFill>
                  <a:srgbClr val="124F5B"/>
                </a:solidFill>
                <a:latin typeface="Verdana"/>
                <a:cs typeface="Verdana"/>
              </a:rPr>
              <a:t>other</a:t>
            </a:r>
            <a:r>
              <a:rPr lang="en-US" sz="2800" spc="-165" dirty="0">
                <a:solidFill>
                  <a:srgbClr val="124F5B"/>
                </a:solidFill>
                <a:latin typeface="Verdana"/>
                <a:cs typeface="Verdana"/>
              </a:rPr>
              <a:t> </a:t>
            </a:r>
            <a:r>
              <a:rPr lang="en-US" sz="2800" spc="50" dirty="0">
                <a:solidFill>
                  <a:srgbClr val="124F5B"/>
                </a:solidFill>
                <a:latin typeface="Verdana"/>
                <a:cs typeface="Verdana"/>
              </a:rPr>
              <a:t>with</a:t>
            </a:r>
            <a:r>
              <a:rPr lang="en-US" sz="2800" spc="-165" dirty="0">
                <a:solidFill>
                  <a:srgbClr val="124F5B"/>
                </a:solidFill>
                <a:latin typeface="Verdana"/>
                <a:cs typeface="Verdana"/>
              </a:rPr>
              <a:t> </a:t>
            </a:r>
            <a:r>
              <a:rPr lang="en-US" sz="2800" b="1" spc="-85" dirty="0">
                <a:solidFill>
                  <a:srgbClr val="124F5B"/>
                </a:solidFill>
                <a:latin typeface="Verdana"/>
                <a:cs typeface="Verdana"/>
              </a:rPr>
              <a:t>user</a:t>
            </a:r>
            <a:r>
              <a:rPr lang="en-US" sz="2800" b="1" spc="-110" dirty="0">
                <a:solidFill>
                  <a:srgbClr val="124F5B"/>
                </a:solidFill>
                <a:latin typeface="Verdana"/>
                <a:cs typeface="Verdana"/>
              </a:rPr>
              <a:t> </a:t>
            </a:r>
            <a:r>
              <a:rPr lang="en-US" sz="2800" b="1" spc="-100" dirty="0">
                <a:solidFill>
                  <a:srgbClr val="124F5B"/>
                </a:solidFill>
                <a:latin typeface="Verdana"/>
                <a:cs typeface="Verdana"/>
              </a:rPr>
              <a:t>reviews</a:t>
            </a:r>
            <a:r>
              <a:rPr lang="en-US" sz="2800" b="1" spc="-145" dirty="0">
                <a:solidFill>
                  <a:srgbClr val="124F5B"/>
                </a:solidFill>
                <a:latin typeface="Verdana"/>
                <a:cs typeface="Verdana"/>
              </a:rPr>
              <a:t> </a:t>
            </a:r>
            <a:r>
              <a:rPr lang="en-US" sz="2800" spc="-20" dirty="0">
                <a:solidFill>
                  <a:srgbClr val="124F5B"/>
                </a:solidFill>
                <a:latin typeface="Verdana"/>
                <a:cs typeface="Verdana"/>
              </a:rPr>
              <a:t>for</a:t>
            </a:r>
            <a:r>
              <a:rPr lang="en-US" sz="2800" spc="-165" dirty="0">
                <a:solidFill>
                  <a:srgbClr val="124F5B"/>
                </a:solidFill>
                <a:latin typeface="Verdana"/>
                <a:cs typeface="Verdana"/>
              </a:rPr>
              <a:t> </a:t>
            </a:r>
            <a:r>
              <a:rPr lang="en-US" sz="2800" spc="35" dirty="0">
                <a:solidFill>
                  <a:srgbClr val="124F5B"/>
                </a:solidFill>
                <a:latin typeface="Verdana"/>
                <a:cs typeface="Verdana"/>
              </a:rPr>
              <a:t>the</a:t>
            </a:r>
            <a:r>
              <a:rPr lang="en-US" sz="2800" spc="-165" dirty="0">
                <a:solidFill>
                  <a:srgbClr val="124F5B"/>
                </a:solidFill>
                <a:latin typeface="Verdana"/>
                <a:cs typeface="Verdana"/>
              </a:rPr>
              <a:t> </a:t>
            </a:r>
            <a:r>
              <a:rPr lang="en-US" sz="2800" spc="-5" dirty="0">
                <a:solidFill>
                  <a:srgbClr val="124F5B"/>
                </a:solidFill>
                <a:latin typeface="Verdana"/>
                <a:cs typeface="Verdana"/>
              </a:rPr>
              <a:t>respective</a:t>
            </a:r>
            <a:r>
              <a:rPr lang="en-US" sz="2800" spc="-165" dirty="0">
                <a:solidFill>
                  <a:srgbClr val="124F5B"/>
                </a:solidFill>
                <a:latin typeface="Verdana"/>
                <a:cs typeface="Verdana"/>
              </a:rPr>
              <a:t> </a:t>
            </a:r>
            <a:r>
              <a:rPr lang="en-US" sz="2800" spc="-35" dirty="0">
                <a:solidFill>
                  <a:srgbClr val="124F5B"/>
                </a:solidFill>
                <a:latin typeface="Verdana"/>
                <a:cs typeface="Verdana"/>
              </a:rPr>
              <a:t>app.</a:t>
            </a:r>
            <a:endParaRPr lang="en-US" sz="2800" dirty="0">
              <a:latin typeface="Verdana"/>
              <a:cs typeface="Verdana"/>
            </a:endParaRPr>
          </a:p>
          <a:p>
            <a:pPr marL="469265" marR="5080" indent="-457200" algn="just">
              <a:lnSpc>
                <a:spcPct val="114999"/>
              </a:lnSpc>
              <a:buFont typeface="AoyagiKouzanFontT"/>
              <a:buChar char="❏"/>
              <a:tabLst>
                <a:tab pos="469900" algn="l"/>
              </a:tabLst>
            </a:pPr>
            <a:r>
              <a:rPr lang="en-US" sz="2800" spc="65" dirty="0">
                <a:solidFill>
                  <a:srgbClr val="124F5B"/>
                </a:solidFill>
                <a:latin typeface="Verdana"/>
                <a:cs typeface="Verdana"/>
              </a:rPr>
              <a:t>We</a:t>
            </a:r>
            <a:r>
              <a:rPr lang="en-US" sz="2800" spc="-130" dirty="0">
                <a:solidFill>
                  <a:srgbClr val="124F5B"/>
                </a:solidFill>
                <a:latin typeface="Verdana"/>
                <a:cs typeface="Verdana"/>
              </a:rPr>
              <a:t> </a:t>
            </a:r>
            <a:r>
              <a:rPr lang="en-US" sz="2800" spc="45" dirty="0">
                <a:solidFill>
                  <a:srgbClr val="124F5B"/>
                </a:solidFill>
                <a:latin typeface="Verdana"/>
                <a:cs typeface="Verdana"/>
              </a:rPr>
              <a:t>must</a:t>
            </a:r>
            <a:r>
              <a:rPr lang="en-US" sz="2800" spc="-130" dirty="0">
                <a:solidFill>
                  <a:srgbClr val="124F5B"/>
                </a:solidFill>
                <a:latin typeface="Verdana"/>
                <a:cs typeface="Verdana"/>
              </a:rPr>
              <a:t> </a:t>
            </a:r>
            <a:r>
              <a:rPr lang="en-US" sz="2800" spc="10" dirty="0">
                <a:solidFill>
                  <a:srgbClr val="124F5B"/>
                </a:solidFill>
                <a:latin typeface="Verdana"/>
                <a:cs typeface="Verdana"/>
              </a:rPr>
              <a:t>examine</a:t>
            </a:r>
            <a:r>
              <a:rPr lang="en-US" sz="2800" spc="-125" dirty="0">
                <a:solidFill>
                  <a:srgbClr val="124F5B"/>
                </a:solidFill>
                <a:latin typeface="Verdana"/>
                <a:cs typeface="Verdana"/>
              </a:rPr>
              <a:t> </a:t>
            </a:r>
            <a:r>
              <a:rPr lang="en-US" sz="2800" spc="50" dirty="0">
                <a:solidFill>
                  <a:srgbClr val="124F5B"/>
                </a:solidFill>
                <a:latin typeface="Verdana"/>
                <a:cs typeface="Verdana"/>
              </a:rPr>
              <a:t>and</a:t>
            </a:r>
            <a:r>
              <a:rPr lang="en-US" sz="2800" spc="-130" dirty="0">
                <a:solidFill>
                  <a:srgbClr val="124F5B"/>
                </a:solidFill>
                <a:latin typeface="Verdana"/>
                <a:cs typeface="Verdana"/>
              </a:rPr>
              <a:t> </a:t>
            </a:r>
            <a:r>
              <a:rPr lang="en-US" sz="2800" spc="-15" dirty="0">
                <a:solidFill>
                  <a:srgbClr val="124F5B"/>
                </a:solidFill>
                <a:latin typeface="Verdana"/>
                <a:cs typeface="Verdana"/>
              </a:rPr>
              <a:t>evaluate</a:t>
            </a:r>
            <a:r>
              <a:rPr lang="en-US" sz="2800" spc="-125" dirty="0">
                <a:solidFill>
                  <a:srgbClr val="124F5B"/>
                </a:solidFill>
                <a:latin typeface="Verdana"/>
                <a:cs typeface="Verdana"/>
              </a:rPr>
              <a:t> </a:t>
            </a:r>
            <a:r>
              <a:rPr lang="en-US" sz="2800" spc="35" dirty="0">
                <a:solidFill>
                  <a:srgbClr val="124F5B"/>
                </a:solidFill>
                <a:latin typeface="Verdana"/>
                <a:cs typeface="Verdana"/>
              </a:rPr>
              <a:t>the</a:t>
            </a:r>
            <a:r>
              <a:rPr lang="en-US" sz="2800" spc="-130" dirty="0">
                <a:solidFill>
                  <a:srgbClr val="124F5B"/>
                </a:solidFill>
                <a:latin typeface="Verdana"/>
                <a:cs typeface="Verdana"/>
              </a:rPr>
              <a:t> </a:t>
            </a:r>
            <a:r>
              <a:rPr lang="en-US" sz="2800" spc="20" dirty="0">
                <a:solidFill>
                  <a:srgbClr val="124F5B"/>
                </a:solidFill>
                <a:latin typeface="Verdana"/>
                <a:cs typeface="Verdana"/>
              </a:rPr>
              <a:t>data</a:t>
            </a:r>
            <a:r>
              <a:rPr lang="en-US" sz="2800" spc="-125" dirty="0">
                <a:solidFill>
                  <a:srgbClr val="124F5B"/>
                </a:solidFill>
                <a:latin typeface="Verdana"/>
                <a:cs typeface="Verdana"/>
              </a:rPr>
              <a:t> </a:t>
            </a:r>
            <a:r>
              <a:rPr lang="en-US" sz="2800" spc="30" dirty="0">
                <a:solidFill>
                  <a:srgbClr val="124F5B"/>
                </a:solidFill>
                <a:latin typeface="Verdana"/>
                <a:cs typeface="Verdana"/>
              </a:rPr>
              <a:t>in</a:t>
            </a:r>
            <a:r>
              <a:rPr lang="en-US" sz="2800" spc="-130" dirty="0">
                <a:solidFill>
                  <a:srgbClr val="124F5B"/>
                </a:solidFill>
                <a:latin typeface="Verdana"/>
                <a:cs typeface="Verdana"/>
              </a:rPr>
              <a:t> </a:t>
            </a:r>
            <a:r>
              <a:rPr lang="en-US" sz="2800" spc="55" dirty="0">
                <a:solidFill>
                  <a:srgbClr val="124F5B"/>
                </a:solidFill>
                <a:latin typeface="Verdana"/>
                <a:cs typeface="Verdana"/>
              </a:rPr>
              <a:t>both</a:t>
            </a:r>
            <a:r>
              <a:rPr lang="en-US" sz="2800" spc="-125" dirty="0">
                <a:solidFill>
                  <a:srgbClr val="124F5B"/>
                </a:solidFill>
                <a:latin typeface="Verdana"/>
                <a:cs typeface="Verdana"/>
              </a:rPr>
              <a:t> </a:t>
            </a:r>
            <a:r>
              <a:rPr lang="en-US" sz="2800" dirty="0">
                <a:solidFill>
                  <a:srgbClr val="124F5B"/>
                </a:solidFill>
                <a:latin typeface="Verdana"/>
                <a:cs typeface="Verdana"/>
              </a:rPr>
              <a:t>datasets</a:t>
            </a:r>
            <a:r>
              <a:rPr lang="en-US" sz="2800" spc="-130" dirty="0">
                <a:solidFill>
                  <a:srgbClr val="124F5B"/>
                </a:solidFill>
                <a:latin typeface="Verdana"/>
                <a:cs typeface="Verdana"/>
              </a:rPr>
              <a:t> </a:t>
            </a:r>
            <a:r>
              <a:rPr lang="en-US" sz="2800" spc="30" dirty="0">
                <a:solidFill>
                  <a:srgbClr val="124F5B"/>
                </a:solidFill>
                <a:latin typeface="Verdana"/>
                <a:cs typeface="Verdana"/>
              </a:rPr>
              <a:t>in</a:t>
            </a:r>
            <a:r>
              <a:rPr lang="en-US" sz="2800" spc="-125" dirty="0">
                <a:solidFill>
                  <a:srgbClr val="124F5B"/>
                </a:solidFill>
                <a:latin typeface="Verdana"/>
                <a:cs typeface="Verdana"/>
              </a:rPr>
              <a:t> </a:t>
            </a:r>
            <a:r>
              <a:rPr lang="en-US" sz="2800" spc="5" dirty="0">
                <a:solidFill>
                  <a:srgbClr val="124F5B"/>
                </a:solidFill>
                <a:latin typeface="Verdana"/>
                <a:cs typeface="Verdana"/>
              </a:rPr>
              <a:t>order</a:t>
            </a:r>
            <a:r>
              <a:rPr lang="en-US" spc="-130" dirty="0">
                <a:solidFill>
                  <a:srgbClr val="124F5B"/>
                </a:solidFill>
                <a:latin typeface="Verdana"/>
                <a:cs typeface="Verdana"/>
              </a:rPr>
              <a:t> </a:t>
            </a:r>
            <a:r>
              <a:rPr lang="en-US" sz="2800" spc="10" dirty="0">
                <a:solidFill>
                  <a:srgbClr val="124F5B"/>
                </a:solidFill>
                <a:latin typeface="Verdana"/>
                <a:cs typeface="Verdana"/>
              </a:rPr>
              <a:t>to identify </a:t>
            </a:r>
            <a:r>
              <a:rPr lang="en-US" sz="2800" spc="35" dirty="0">
                <a:solidFill>
                  <a:srgbClr val="124F5B"/>
                </a:solidFill>
                <a:latin typeface="Verdana"/>
                <a:cs typeface="Verdana"/>
              </a:rPr>
              <a:t>the</a:t>
            </a:r>
            <a:r>
              <a:rPr lang="en-US" sz="2800" spc="700" dirty="0">
                <a:solidFill>
                  <a:srgbClr val="124F5B"/>
                </a:solidFill>
                <a:latin typeface="Verdana"/>
                <a:cs typeface="Verdana"/>
              </a:rPr>
              <a:t> </a:t>
            </a:r>
            <a:r>
              <a:rPr lang="en-US" sz="2800" spc="40" dirty="0">
                <a:solidFill>
                  <a:srgbClr val="124F5B"/>
                </a:solidFill>
                <a:latin typeface="Verdana"/>
                <a:cs typeface="Verdana"/>
              </a:rPr>
              <a:t>important </a:t>
            </a:r>
            <a:r>
              <a:rPr lang="en-US" sz="2800" dirty="0">
                <a:solidFill>
                  <a:srgbClr val="124F5B"/>
                </a:solidFill>
                <a:latin typeface="Verdana"/>
                <a:cs typeface="Verdana"/>
              </a:rPr>
              <a:t>characteristics </a:t>
            </a:r>
            <a:r>
              <a:rPr lang="en-US" sz="2800" spc="25" dirty="0">
                <a:solidFill>
                  <a:srgbClr val="124F5B"/>
                </a:solidFill>
                <a:latin typeface="Verdana"/>
                <a:cs typeface="Verdana"/>
              </a:rPr>
              <a:t>that </a:t>
            </a:r>
            <a:r>
              <a:rPr lang="en-US" sz="2800" spc="30" dirty="0">
                <a:solidFill>
                  <a:srgbClr val="124F5B"/>
                </a:solidFill>
                <a:latin typeface="Verdana"/>
                <a:cs typeface="Verdana"/>
              </a:rPr>
              <a:t>inﬂuence </a:t>
            </a:r>
            <a:r>
              <a:rPr lang="en-US" sz="2800" spc="55" dirty="0">
                <a:solidFill>
                  <a:srgbClr val="124F5B"/>
                </a:solidFill>
                <a:latin typeface="Verdana"/>
                <a:cs typeface="Verdana"/>
              </a:rPr>
              <a:t>app  engagement </a:t>
            </a:r>
            <a:r>
              <a:rPr lang="en-US" sz="2800" spc="50" dirty="0">
                <a:solidFill>
                  <a:srgbClr val="124F5B"/>
                </a:solidFill>
                <a:latin typeface="Verdana"/>
                <a:cs typeface="Verdana"/>
              </a:rPr>
              <a:t>and</a:t>
            </a:r>
            <a:r>
              <a:rPr lang="en-US" sz="2800" spc="-390" dirty="0">
                <a:solidFill>
                  <a:srgbClr val="124F5B"/>
                </a:solidFill>
                <a:latin typeface="Verdana"/>
                <a:cs typeface="Verdana"/>
              </a:rPr>
              <a:t> </a:t>
            </a:r>
            <a:r>
              <a:rPr lang="en-US" sz="2800" spc="-35" dirty="0">
                <a:solidFill>
                  <a:srgbClr val="124F5B"/>
                </a:solidFill>
                <a:latin typeface="Verdana"/>
                <a:cs typeface="Verdana"/>
              </a:rPr>
              <a:t>success.</a:t>
            </a:r>
            <a:endParaRPr lang="en-US" sz="2800" dirty="0">
              <a:latin typeface="Verdana"/>
              <a:cs typeface="Verdana"/>
            </a:endParaRPr>
          </a:p>
          <a:p>
            <a:pPr marL="12700">
              <a:lnSpc>
                <a:spcPct val="100000"/>
              </a:lnSpc>
            </a:pPr>
            <a:r>
              <a:rPr lang="en-US" sz="3200" b="1" spc="-145" dirty="0">
                <a:solidFill>
                  <a:srgbClr val="CC0000"/>
                </a:solidFill>
                <a:latin typeface="Verdana"/>
                <a:cs typeface="Verdana"/>
              </a:rPr>
              <a:t>So, </a:t>
            </a:r>
            <a:r>
              <a:rPr lang="en-US" sz="3200" b="1" spc="-70" dirty="0">
                <a:solidFill>
                  <a:srgbClr val="CC0000"/>
                </a:solidFill>
                <a:latin typeface="Verdana"/>
                <a:cs typeface="Verdana"/>
              </a:rPr>
              <a:t>what </a:t>
            </a:r>
            <a:r>
              <a:rPr lang="en-US" sz="3200" b="1" spc="-85" dirty="0">
                <a:solidFill>
                  <a:srgbClr val="CC0000"/>
                </a:solidFill>
                <a:latin typeface="Verdana"/>
                <a:cs typeface="Verdana"/>
              </a:rPr>
              <a:t>factors </a:t>
            </a:r>
            <a:r>
              <a:rPr lang="en-US" sz="3200" b="1" spc="-55" dirty="0">
                <a:solidFill>
                  <a:srgbClr val="CC0000"/>
                </a:solidFill>
                <a:latin typeface="Verdana"/>
                <a:cs typeface="Verdana"/>
              </a:rPr>
              <a:t>inﬂuence </a:t>
            </a:r>
            <a:r>
              <a:rPr lang="en-US" sz="3200" b="1" spc="-75" dirty="0">
                <a:solidFill>
                  <a:srgbClr val="CC0000"/>
                </a:solidFill>
                <a:latin typeface="Verdana"/>
                <a:cs typeface="Verdana"/>
              </a:rPr>
              <a:t>an </a:t>
            </a:r>
            <a:r>
              <a:rPr lang="en-US" sz="3200" b="1" spc="-100" dirty="0">
                <a:solidFill>
                  <a:srgbClr val="CC0000"/>
                </a:solidFill>
                <a:latin typeface="Verdana"/>
                <a:cs typeface="Verdana"/>
              </a:rPr>
              <a:t>app's</a:t>
            </a:r>
            <a:r>
              <a:rPr lang="en-US" sz="3200" b="1" spc="-295" dirty="0">
                <a:solidFill>
                  <a:srgbClr val="CC0000"/>
                </a:solidFill>
                <a:latin typeface="Verdana"/>
                <a:cs typeface="Verdana"/>
              </a:rPr>
              <a:t> </a:t>
            </a:r>
            <a:r>
              <a:rPr lang="en-US" sz="3200" b="1" spc="-75" dirty="0">
                <a:solidFill>
                  <a:srgbClr val="CC0000"/>
                </a:solidFill>
                <a:latin typeface="Verdana"/>
                <a:cs typeface="Verdana"/>
              </a:rPr>
              <a:t>success?</a:t>
            </a:r>
            <a:endParaRPr lang="en-US" sz="3200" dirty="0">
              <a:latin typeface="Verdana"/>
              <a:cs typeface="Verdana"/>
            </a:endParaRPr>
          </a:p>
          <a:p>
            <a:pPr marL="12700">
              <a:lnSpc>
                <a:spcPct val="100000"/>
              </a:lnSpc>
              <a:spcBef>
                <a:spcPts val="5"/>
              </a:spcBef>
            </a:pPr>
            <a:r>
              <a:rPr lang="en-US" sz="2800" spc="65" dirty="0">
                <a:solidFill>
                  <a:srgbClr val="124F5B"/>
                </a:solidFill>
                <a:latin typeface="Verdana"/>
                <a:cs typeface="Verdana"/>
              </a:rPr>
              <a:t>An</a:t>
            </a:r>
            <a:r>
              <a:rPr lang="en-US" sz="2800" spc="-170" dirty="0">
                <a:solidFill>
                  <a:srgbClr val="124F5B"/>
                </a:solidFill>
                <a:latin typeface="Verdana"/>
                <a:cs typeface="Verdana"/>
              </a:rPr>
              <a:t> </a:t>
            </a:r>
            <a:r>
              <a:rPr lang="en-US" sz="2800" spc="55" dirty="0">
                <a:solidFill>
                  <a:srgbClr val="124F5B"/>
                </a:solidFill>
                <a:latin typeface="Verdana"/>
                <a:cs typeface="Verdana"/>
              </a:rPr>
              <a:t>app</a:t>
            </a:r>
            <a:r>
              <a:rPr lang="en-US" sz="2800" spc="-165" dirty="0">
                <a:solidFill>
                  <a:srgbClr val="124F5B"/>
                </a:solidFill>
                <a:latin typeface="Verdana"/>
                <a:cs typeface="Verdana"/>
              </a:rPr>
              <a:t> </a:t>
            </a:r>
            <a:r>
              <a:rPr lang="en-US" sz="2800" spc="-35" dirty="0">
                <a:solidFill>
                  <a:srgbClr val="124F5B"/>
                </a:solidFill>
                <a:latin typeface="Verdana"/>
                <a:cs typeface="Verdana"/>
              </a:rPr>
              <a:t>is</a:t>
            </a:r>
            <a:r>
              <a:rPr lang="en-US" sz="2800" spc="-165" dirty="0">
                <a:solidFill>
                  <a:srgbClr val="124F5B"/>
                </a:solidFill>
                <a:latin typeface="Verdana"/>
                <a:cs typeface="Verdana"/>
              </a:rPr>
              <a:t> </a:t>
            </a:r>
            <a:r>
              <a:rPr lang="en-US" sz="2800" dirty="0">
                <a:solidFill>
                  <a:srgbClr val="124F5B"/>
                </a:solidFill>
                <a:latin typeface="Verdana"/>
                <a:cs typeface="Verdana"/>
              </a:rPr>
              <a:t>said</a:t>
            </a:r>
            <a:r>
              <a:rPr lang="en-US" sz="2800" spc="-165" dirty="0">
                <a:solidFill>
                  <a:srgbClr val="124F5B"/>
                </a:solidFill>
                <a:latin typeface="Verdana"/>
                <a:cs typeface="Verdana"/>
              </a:rPr>
              <a:t> </a:t>
            </a:r>
            <a:r>
              <a:rPr lang="en-US" sz="2800" spc="10" dirty="0">
                <a:solidFill>
                  <a:srgbClr val="124F5B"/>
                </a:solidFill>
                <a:latin typeface="Verdana"/>
                <a:cs typeface="Verdana"/>
              </a:rPr>
              <a:t>to</a:t>
            </a:r>
            <a:r>
              <a:rPr lang="en-US" sz="2800" spc="-165" dirty="0">
                <a:solidFill>
                  <a:srgbClr val="124F5B"/>
                </a:solidFill>
                <a:latin typeface="Verdana"/>
                <a:cs typeface="Verdana"/>
              </a:rPr>
              <a:t> </a:t>
            </a:r>
            <a:r>
              <a:rPr lang="en-US" sz="2800" spc="55" dirty="0">
                <a:solidFill>
                  <a:srgbClr val="124F5B"/>
                </a:solidFill>
                <a:latin typeface="Verdana"/>
                <a:cs typeface="Verdana"/>
              </a:rPr>
              <a:t>be</a:t>
            </a:r>
            <a:r>
              <a:rPr lang="en-US" sz="2800" spc="-165" dirty="0">
                <a:solidFill>
                  <a:srgbClr val="124F5B"/>
                </a:solidFill>
                <a:latin typeface="Verdana"/>
                <a:cs typeface="Verdana"/>
              </a:rPr>
              <a:t> </a:t>
            </a:r>
            <a:r>
              <a:rPr lang="en-US" sz="2800" spc="5" dirty="0">
                <a:solidFill>
                  <a:srgbClr val="124F5B"/>
                </a:solidFill>
                <a:latin typeface="Verdana"/>
                <a:cs typeface="Verdana"/>
              </a:rPr>
              <a:t>successful</a:t>
            </a:r>
            <a:r>
              <a:rPr lang="en-US" sz="2800" spc="-165" dirty="0">
                <a:solidFill>
                  <a:srgbClr val="124F5B"/>
                </a:solidFill>
                <a:latin typeface="Verdana"/>
                <a:cs typeface="Verdana"/>
              </a:rPr>
              <a:t> </a:t>
            </a:r>
            <a:r>
              <a:rPr lang="en-US" sz="2800" spc="-20" dirty="0">
                <a:solidFill>
                  <a:srgbClr val="124F5B"/>
                </a:solidFill>
                <a:latin typeface="Verdana"/>
                <a:cs typeface="Verdana"/>
              </a:rPr>
              <a:t>if</a:t>
            </a:r>
            <a:r>
              <a:rPr lang="en-US" sz="2800" spc="-165" dirty="0">
                <a:solidFill>
                  <a:srgbClr val="124F5B"/>
                </a:solidFill>
                <a:latin typeface="Verdana"/>
                <a:cs typeface="Verdana"/>
              </a:rPr>
              <a:t> </a:t>
            </a:r>
            <a:r>
              <a:rPr lang="en-US" sz="2800" spc="5" dirty="0">
                <a:solidFill>
                  <a:srgbClr val="124F5B"/>
                </a:solidFill>
                <a:latin typeface="Verdana"/>
                <a:cs typeface="Verdana"/>
              </a:rPr>
              <a:t>it</a:t>
            </a:r>
            <a:r>
              <a:rPr lang="en-US" sz="2800" spc="-165" dirty="0">
                <a:solidFill>
                  <a:srgbClr val="124F5B"/>
                </a:solidFill>
                <a:latin typeface="Verdana"/>
                <a:cs typeface="Verdana"/>
              </a:rPr>
              <a:t> </a:t>
            </a:r>
            <a:r>
              <a:rPr lang="en-US" sz="2800" spc="-110" dirty="0">
                <a:solidFill>
                  <a:srgbClr val="124F5B"/>
                </a:solidFill>
                <a:latin typeface="Verdana"/>
                <a:cs typeface="Verdana"/>
              </a:rPr>
              <a:t>has:</a:t>
            </a:r>
            <a:endParaRPr lang="en-US" sz="2800" dirty="0">
              <a:latin typeface="Verdana"/>
              <a:cs typeface="Verdana"/>
            </a:endParaRPr>
          </a:p>
          <a:p>
            <a:pPr marL="469900" indent="-457200">
              <a:lnSpc>
                <a:spcPct val="100000"/>
              </a:lnSpc>
              <a:buFont typeface="AoyagiKouzanFontT"/>
              <a:buChar char="❏"/>
              <a:tabLst>
                <a:tab pos="469265" algn="l"/>
                <a:tab pos="469900" algn="l"/>
              </a:tabLst>
            </a:pPr>
            <a:r>
              <a:rPr lang="en-US" sz="2800" spc="60" dirty="0">
                <a:solidFill>
                  <a:srgbClr val="124F5B"/>
                </a:solidFill>
                <a:latin typeface="Verdana"/>
                <a:cs typeface="Verdana"/>
              </a:rPr>
              <a:t>A</a:t>
            </a:r>
            <a:r>
              <a:rPr lang="en-US" sz="2800" spc="-170" dirty="0">
                <a:solidFill>
                  <a:srgbClr val="124F5B"/>
                </a:solidFill>
                <a:latin typeface="Verdana"/>
                <a:cs typeface="Verdana"/>
              </a:rPr>
              <a:t> </a:t>
            </a:r>
            <a:r>
              <a:rPr lang="en-US" sz="2800" spc="65" dirty="0">
                <a:solidFill>
                  <a:srgbClr val="124F5B"/>
                </a:solidFill>
                <a:latin typeface="Verdana"/>
                <a:cs typeface="Verdana"/>
              </a:rPr>
              <a:t>high</a:t>
            </a:r>
            <a:r>
              <a:rPr lang="en-US" sz="2800" spc="-165" dirty="0">
                <a:solidFill>
                  <a:srgbClr val="124F5B"/>
                </a:solidFill>
                <a:latin typeface="Verdana"/>
                <a:cs typeface="Verdana"/>
              </a:rPr>
              <a:t> </a:t>
            </a:r>
            <a:r>
              <a:rPr lang="en-US" sz="2800" spc="-15" dirty="0">
                <a:solidFill>
                  <a:srgbClr val="124F5B"/>
                </a:solidFill>
                <a:latin typeface="Verdana"/>
                <a:cs typeface="Verdana"/>
              </a:rPr>
              <a:t>average</a:t>
            </a:r>
            <a:r>
              <a:rPr lang="en-US" sz="2800" spc="-165" dirty="0">
                <a:solidFill>
                  <a:srgbClr val="124F5B"/>
                </a:solidFill>
                <a:latin typeface="Verdana"/>
                <a:cs typeface="Verdana"/>
              </a:rPr>
              <a:t> </a:t>
            </a:r>
            <a:r>
              <a:rPr lang="en-US" sz="2800" spc="-5" dirty="0">
                <a:solidFill>
                  <a:srgbClr val="124F5B"/>
                </a:solidFill>
                <a:latin typeface="Verdana"/>
                <a:cs typeface="Verdana"/>
              </a:rPr>
              <a:t>user</a:t>
            </a:r>
            <a:r>
              <a:rPr lang="en-US" sz="2800" spc="-165" dirty="0">
                <a:solidFill>
                  <a:srgbClr val="124F5B"/>
                </a:solidFill>
                <a:latin typeface="Verdana"/>
                <a:cs typeface="Verdana"/>
              </a:rPr>
              <a:t> </a:t>
            </a:r>
            <a:r>
              <a:rPr lang="en-US" sz="2800" spc="15" dirty="0">
                <a:solidFill>
                  <a:srgbClr val="124F5B"/>
                </a:solidFill>
                <a:latin typeface="Verdana"/>
                <a:cs typeface="Verdana"/>
              </a:rPr>
              <a:t>rating</a:t>
            </a:r>
            <a:endParaRPr lang="en-US" sz="2800" dirty="0">
              <a:latin typeface="Verdana"/>
              <a:cs typeface="Verdana"/>
            </a:endParaRPr>
          </a:p>
          <a:p>
            <a:pPr marL="469900" indent="-457200">
              <a:lnSpc>
                <a:spcPct val="100000"/>
              </a:lnSpc>
              <a:buFont typeface="AoyagiKouzanFontT"/>
              <a:buChar char="❏"/>
              <a:tabLst>
                <a:tab pos="469265" algn="l"/>
                <a:tab pos="469900" algn="l"/>
              </a:tabLst>
            </a:pPr>
            <a:r>
              <a:rPr lang="en-US" sz="2800" spc="60" dirty="0">
                <a:solidFill>
                  <a:srgbClr val="124F5B"/>
                </a:solidFill>
                <a:latin typeface="Verdana"/>
                <a:cs typeface="Verdana"/>
              </a:rPr>
              <a:t>A</a:t>
            </a:r>
            <a:r>
              <a:rPr lang="en-US" sz="2800" spc="-170" dirty="0">
                <a:solidFill>
                  <a:srgbClr val="124F5B"/>
                </a:solidFill>
                <a:latin typeface="Verdana"/>
                <a:cs typeface="Verdana"/>
              </a:rPr>
              <a:t> </a:t>
            </a:r>
            <a:r>
              <a:rPr lang="en-US" sz="2800" spc="70" dirty="0">
                <a:solidFill>
                  <a:srgbClr val="124F5B"/>
                </a:solidFill>
                <a:latin typeface="Verdana"/>
                <a:cs typeface="Verdana"/>
              </a:rPr>
              <a:t>good</a:t>
            </a:r>
            <a:r>
              <a:rPr lang="en-US" sz="2800" spc="-165" dirty="0">
                <a:solidFill>
                  <a:srgbClr val="124F5B"/>
                </a:solidFill>
                <a:latin typeface="Verdana"/>
                <a:cs typeface="Verdana"/>
              </a:rPr>
              <a:t> </a:t>
            </a:r>
            <a:r>
              <a:rPr lang="en-US" sz="2800" spc="60" dirty="0">
                <a:solidFill>
                  <a:srgbClr val="124F5B"/>
                </a:solidFill>
                <a:latin typeface="Verdana"/>
                <a:cs typeface="Verdana"/>
              </a:rPr>
              <a:t>number</a:t>
            </a:r>
            <a:r>
              <a:rPr lang="en-US" sz="2800" spc="-165" dirty="0">
                <a:solidFill>
                  <a:srgbClr val="124F5B"/>
                </a:solidFill>
                <a:latin typeface="Verdana"/>
                <a:cs typeface="Verdana"/>
              </a:rPr>
              <a:t> </a:t>
            </a:r>
            <a:r>
              <a:rPr lang="en-US" sz="2800" spc="5" dirty="0">
                <a:solidFill>
                  <a:srgbClr val="124F5B"/>
                </a:solidFill>
                <a:latin typeface="Verdana"/>
                <a:cs typeface="Verdana"/>
              </a:rPr>
              <a:t>of</a:t>
            </a:r>
            <a:r>
              <a:rPr lang="en-US" sz="2800" spc="-165" dirty="0">
                <a:solidFill>
                  <a:srgbClr val="124F5B"/>
                </a:solidFill>
                <a:latin typeface="Verdana"/>
                <a:cs typeface="Verdana"/>
              </a:rPr>
              <a:t> </a:t>
            </a:r>
            <a:r>
              <a:rPr lang="en-US" sz="2800" spc="-5" dirty="0">
                <a:solidFill>
                  <a:srgbClr val="124F5B"/>
                </a:solidFill>
                <a:latin typeface="Verdana"/>
                <a:cs typeface="Verdana"/>
              </a:rPr>
              <a:t>positive</a:t>
            </a:r>
            <a:r>
              <a:rPr lang="en-US" sz="2800" spc="-165" dirty="0">
                <a:solidFill>
                  <a:srgbClr val="124F5B"/>
                </a:solidFill>
                <a:latin typeface="Verdana"/>
                <a:cs typeface="Verdana"/>
              </a:rPr>
              <a:t> </a:t>
            </a:r>
            <a:r>
              <a:rPr lang="en-US" sz="2800" spc="-20" dirty="0">
                <a:solidFill>
                  <a:srgbClr val="124F5B"/>
                </a:solidFill>
                <a:latin typeface="Verdana"/>
                <a:cs typeface="Verdana"/>
              </a:rPr>
              <a:t>reviews</a:t>
            </a:r>
            <a:endParaRPr lang="en-US" sz="2800" dirty="0">
              <a:latin typeface="Verdana"/>
              <a:cs typeface="Verdana"/>
            </a:endParaRPr>
          </a:p>
          <a:p>
            <a:pPr marL="469900" indent="-457200">
              <a:lnSpc>
                <a:spcPct val="100000"/>
              </a:lnSpc>
              <a:buFont typeface="AoyagiKouzanFontT"/>
              <a:buChar char="❏"/>
              <a:tabLst>
                <a:tab pos="469265" algn="l"/>
                <a:tab pos="469900" algn="l"/>
              </a:tabLst>
            </a:pPr>
            <a:r>
              <a:rPr lang="en-US" sz="2800" spc="60" dirty="0">
                <a:solidFill>
                  <a:srgbClr val="124F5B"/>
                </a:solidFill>
                <a:latin typeface="Verdana"/>
                <a:cs typeface="Verdana"/>
              </a:rPr>
              <a:t>A</a:t>
            </a:r>
            <a:r>
              <a:rPr lang="en-US" sz="2800" spc="-170" dirty="0">
                <a:solidFill>
                  <a:srgbClr val="124F5B"/>
                </a:solidFill>
                <a:latin typeface="Verdana"/>
                <a:cs typeface="Verdana"/>
              </a:rPr>
              <a:t> </a:t>
            </a:r>
            <a:r>
              <a:rPr lang="en-US" sz="2800" spc="70" dirty="0">
                <a:solidFill>
                  <a:srgbClr val="124F5B"/>
                </a:solidFill>
                <a:latin typeface="Verdana"/>
                <a:cs typeface="Verdana"/>
              </a:rPr>
              <a:t>good</a:t>
            </a:r>
            <a:r>
              <a:rPr lang="en-US" sz="2800" spc="-165" dirty="0">
                <a:solidFill>
                  <a:srgbClr val="124F5B"/>
                </a:solidFill>
                <a:latin typeface="Verdana"/>
                <a:cs typeface="Verdana"/>
              </a:rPr>
              <a:t> </a:t>
            </a:r>
            <a:r>
              <a:rPr lang="en-US" sz="2800" spc="60" dirty="0">
                <a:solidFill>
                  <a:srgbClr val="124F5B"/>
                </a:solidFill>
                <a:latin typeface="Verdana"/>
                <a:cs typeface="Verdana"/>
              </a:rPr>
              <a:t>number</a:t>
            </a:r>
            <a:r>
              <a:rPr lang="en-US" sz="2800" spc="-165" dirty="0">
                <a:solidFill>
                  <a:srgbClr val="124F5B"/>
                </a:solidFill>
                <a:latin typeface="Verdana"/>
                <a:cs typeface="Verdana"/>
              </a:rPr>
              <a:t> </a:t>
            </a:r>
            <a:r>
              <a:rPr lang="en-US" sz="2800" spc="5" dirty="0">
                <a:solidFill>
                  <a:srgbClr val="124F5B"/>
                </a:solidFill>
                <a:latin typeface="Verdana"/>
                <a:cs typeface="Verdana"/>
              </a:rPr>
              <a:t>of</a:t>
            </a:r>
            <a:r>
              <a:rPr lang="en-US" sz="2800" spc="-165" dirty="0">
                <a:solidFill>
                  <a:srgbClr val="124F5B"/>
                </a:solidFill>
                <a:latin typeface="Verdana"/>
                <a:cs typeface="Verdana"/>
              </a:rPr>
              <a:t> </a:t>
            </a:r>
            <a:r>
              <a:rPr lang="en-US" sz="2800" spc="35" dirty="0">
                <a:solidFill>
                  <a:srgbClr val="124F5B"/>
                </a:solidFill>
                <a:latin typeface="Verdana"/>
                <a:cs typeface="Verdana"/>
              </a:rPr>
              <a:t>monthly</a:t>
            </a:r>
            <a:r>
              <a:rPr lang="en-US" sz="2800" spc="-165" dirty="0">
                <a:solidFill>
                  <a:srgbClr val="124F5B"/>
                </a:solidFill>
                <a:latin typeface="Verdana"/>
                <a:cs typeface="Verdana"/>
              </a:rPr>
              <a:t> </a:t>
            </a:r>
            <a:r>
              <a:rPr lang="en-US" sz="2800" spc="-15" dirty="0">
                <a:solidFill>
                  <a:srgbClr val="124F5B"/>
                </a:solidFill>
                <a:latin typeface="Verdana"/>
                <a:cs typeface="Verdana"/>
              </a:rPr>
              <a:t>average</a:t>
            </a:r>
            <a:r>
              <a:rPr lang="en-US" sz="2800" spc="-165" dirty="0">
                <a:solidFill>
                  <a:srgbClr val="124F5B"/>
                </a:solidFill>
                <a:latin typeface="Verdana"/>
                <a:cs typeface="Verdana"/>
              </a:rPr>
              <a:t> </a:t>
            </a:r>
            <a:r>
              <a:rPr lang="en-US" sz="2800" spc="-20" dirty="0">
                <a:solidFill>
                  <a:srgbClr val="124F5B"/>
                </a:solidFill>
                <a:latin typeface="Verdana"/>
                <a:cs typeface="Verdana"/>
              </a:rPr>
              <a:t>users</a:t>
            </a:r>
            <a:endParaRPr lang="en-US" sz="2800" dirty="0">
              <a:latin typeface="Verdana"/>
              <a:cs typeface="Verdana"/>
            </a:endParaRPr>
          </a:p>
          <a:p>
            <a:pPr marL="469900" indent="-457200">
              <a:lnSpc>
                <a:spcPct val="100000"/>
              </a:lnSpc>
              <a:buFont typeface="AoyagiKouzanFontT"/>
              <a:buChar char="❏"/>
              <a:tabLst>
                <a:tab pos="469265" algn="l"/>
                <a:tab pos="469900" algn="l"/>
              </a:tabLst>
            </a:pPr>
            <a:r>
              <a:rPr lang="en-US" sz="2800" spc="70" dirty="0">
                <a:solidFill>
                  <a:srgbClr val="124F5B"/>
                </a:solidFill>
                <a:latin typeface="Verdana"/>
                <a:cs typeface="Verdana"/>
              </a:rPr>
              <a:t>High</a:t>
            </a:r>
            <a:r>
              <a:rPr lang="en-US" sz="2800" spc="-170" dirty="0">
                <a:solidFill>
                  <a:srgbClr val="124F5B"/>
                </a:solidFill>
                <a:latin typeface="Verdana"/>
                <a:cs typeface="Verdana"/>
              </a:rPr>
              <a:t> </a:t>
            </a:r>
            <a:r>
              <a:rPr lang="en-US" sz="2800" spc="-5" dirty="0">
                <a:solidFill>
                  <a:srgbClr val="124F5B"/>
                </a:solidFill>
                <a:latin typeface="Verdana"/>
                <a:cs typeface="Verdana"/>
              </a:rPr>
              <a:t>revenue</a:t>
            </a:r>
            <a:r>
              <a:rPr lang="en-US" sz="2800" spc="-165" dirty="0">
                <a:solidFill>
                  <a:srgbClr val="124F5B"/>
                </a:solidFill>
                <a:latin typeface="Verdana"/>
                <a:cs typeface="Verdana"/>
              </a:rPr>
              <a:t> </a:t>
            </a:r>
            <a:r>
              <a:rPr lang="en-US" sz="2800" spc="20" dirty="0">
                <a:solidFill>
                  <a:srgbClr val="124F5B"/>
                </a:solidFill>
                <a:latin typeface="Verdana"/>
                <a:cs typeface="Verdana"/>
              </a:rPr>
              <a:t>per</a:t>
            </a:r>
            <a:r>
              <a:rPr lang="en-US" sz="2800" spc="-165" dirty="0">
                <a:solidFill>
                  <a:srgbClr val="124F5B"/>
                </a:solidFill>
                <a:latin typeface="Verdana"/>
                <a:cs typeface="Verdana"/>
              </a:rPr>
              <a:t> </a:t>
            </a:r>
            <a:r>
              <a:rPr lang="en-US" sz="2800" spc="30" dirty="0">
                <a:solidFill>
                  <a:srgbClr val="124F5B"/>
                </a:solidFill>
                <a:latin typeface="Verdana"/>
                <a:cs typeface="Verdana"/>
              </a:rPr>
              <a:t>customer</a:t>
            </a:r>
            <a:r>
              <a:rPr lang="en-US" sz="2800" spc="-165" dirty="0">
                <a:solidFill>
                  <a:srgbClr val="124F5B"/>
                </a:solidFill>
                <a:latin typeface="Verdana"/>
                <a:cs typeface="Verdana"/>
              </a:rPr>
              <a:t> </a:t>
            </a:r>
            <a:r>
              <a:rPr lang="en-US" sz="2800" spc="50" dirty="0">
                <a:solidFill>
                  <a:srgbClr val="124F5B"/>
                </a:solidFill>
                <a:latin typeface="Verdana"/>
                <a:cs typeface="Verdana"/>
              </a:rPr>
              <a:t>and</a:t>
            </a:r>
            <a:r>
              <a:rPr lang="en-US" sz="2800" spc="-165" dirty="0">
                <a:solidFill>
                  <a:srgbClr val="124F5B"/>
                </a:solidFill>
                <a:latin typeface="Verdana"/>
                <a:cs typeface="Verdana"/>
              </a:rPr>
              <a:t> </a:t>
            </a:r>
            <a:r>
              <a:rPr lang="en-US" sz="2800" spc="-15" dirty="0">
                <a:solidFill>
                  <a:srgbClr val="124F5B"/>
                </a:solidFill>
                <a:latin typeface="Verdana"/>
                <a:cs typeface="Verdana"/>
              </a:rPr>
              <a:t>so</a:t>
            </a:r>
            <a:r>
              <a:rPr lang="en-US" sz="2800" spc="-165" dirty="0">
                <a:solidFill>
                  <a:srgbClr val="124F5B"/>
                </a:solidFill>
                <a:latin typeface="Verdana"/>
                <a:cs typeface="Verdana"/>
              </a:rPr>
              <a:t> </a:t>
            </a:r>
            <a:r>
              <a:rPr lang="en-US" sz="2800" spc="-55" dirty="0">
                <a:solidFill>
                  <a:srgbClr val="124F5B"/>
                </a:solidFill>
                <a:latin typeface="Verdana"/>
                <a:cs typeface="Verdana"/>
              </a:rPr>
              <a:t>on.</a:t>
            </a:r>
            <a:endParaRPr lang="en-US" sz="2800" dirty="0">
              <a:latin typeface="Verdana"/>
              <a:cs typeface="Verdana"/>
            </a:endParaRPr>
          </a:p>
          <a:p>
            <a:pPr>
              <a:lnSpc>
                <a:spcPct val="100000"/>
              </a:lnSpc>
              <a:spcBef>
                <a:spcPts val="45"/>
              </a:spcBef>
              <a:buClr>
                <a:srgbClr val="124F5B"/>
              </a:buClr>
              <a:buFont typeface="AoyagiKouzanFontT"/>
              <a:buChar char="❏"/>
            </a:pPr>
            <a:endParaRPr lang="en-US" sz="3200" dirty="0">
              <a:latin typeface="Verdana"/>
              <a:cs typeface="Verdana"/>
            </a:endParaRPr>
          </a:p>
          <a:p>
            <a:endParaRPr lang="en-IN" dirty="0"/>
          </a:p>
        </p:txBody>
      </p:sp>
      <p:grpSp>
        <p:nvGrpSpPr>
          <p:cNvPr id="6" name="object 11">
            <a:extLst>
              <a:ext uri="{FF2B5EF4-FFF2-40B4-BE49-F238E27FC236}">
                <a16:creationId xmlns:a16="http://schemas.microsoft.com/office/drawing/2014/main" id="{4DB3AF70-8537-2B0F-83E5-732B3A18673C}"/>
              </a:ext>
            </a:extLst>
          </p:cNvPr>
          <p:cNvGrpSpPr/>
          <p:nvPr/>
        </p:nvGrpSpPr>
        <p:grpSpPr>
          <a:xfrm>
            <a:off x="506027" y="230118"/>
            <a:ext cx="816745" cy="585926"/>
            <a:chOff x="478536" y="263652"/>
            <a:chExt cx="809625" cy="809625"/>
          </a:xfrm>
        </p:grpSpPr>
        <p:sp>
          <p:nvSpPr>
            <p:cNvPr id="7" name="object 12">
              <a:extLst>
                <a:ext uri="{FF2B5EF4-FFF2-40B4-BE49-F238E27FC236}">
                  <a16:creationId xmlns:a16="http://schemas.microsoft.com/office/drawing/2014/main" id="{6DFCB83B-43B7-8450-6610-5584E74C46E3}"/>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id="{00CAADC4-A946-3699-7C3C-0DCB81214950}"/>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pic>
        <p:nvPicPr>
          <p:cNvPr id="9" name="Picture 8">
            <a:extLst>
              <a:ext uri="{FF2B5EF4-FFF2-40B4-BE49-F238E27FC236}">
                <a16:creationId xmlns:a16="http://schemas.microsoft.com/office/drawing/2014/main" id="{2DB09325-460D-ABA8-97C9-24EB4212BE34}"/>
              </a:ext>
            </a:extLst>
          </p:cNvPr>
          <p:cNvPicPr>
            <a:picLocks noChangeAspect="1"/>
          </p:cNvPicPr>
          <p:nvPr/>
        </p:nvPicPr>
        <p:blipFill>
          <a:blip r:embed="rId4"/>
          <a:stretch>
            <a:fillRect/>
          </a:stretch>
        </p:blipFill>
        <p:spPr>
          <a:xfrm>
            <a:off x="11544345" y="139777"/>
            <a:ext cx="466725" cy="523875"/>
          </a:xfrm>
          <a:prstGeom prst="rect">
            <a:avLst/>
          </a:prstGeom>
        </p:spPr>
      </p:pic>
      <p:sp>
        <p:nvSpPr>
          <p:cNvPr id="10" name="object 7">
            <a:extLst>
              <a:ext uri="{FF2B5EF4-FFF2-40B4-BE49-F238E27FC236}">
                <a16:creationId xmlns:a16="http://schemas.microsoft.com/office/drawing/2014/main" id="{264AC2DE-B0E0-2AB2-FA86-1738D769C012}"/>
              </a:ext>
            </a:extLst>
          </p:cNvPr>
          <p:cNvSpPr/>
          <p:nvPr/>
        </p:nvSpPr>
        <p:spPr>
          <a:xfrm>
            <a:off x="7944124" y="3977196"/>
            <a:ext cx="1590493" cy="2880804"/>
          </a:xfrm>
          <a:prstGeom prst="rect">
            <a:avLst/>
          </a:prstGeom>
          <a:blipFill>
            <a:blip r:embed="rId5" cstate="print">
              <a:extLst>
                <a:ext uri="{BEBA8EAE-BF5A-486C-A8C5-ECC9F3942E4B}">
                  <a14:imgProps xmlns:a14="http://schemas.microsoft.com/office/drawing/2010/main">
                    <a14:imgLayer r:embed="rId6">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11" name="object 8">
            <a:extLst>
              <a:ext uri="{FF2B5EF4-FFF2-40B4-BE49-F238E27FC236}">
                <a16:creationId xmlns:a16="http://schemas.microsoft.com/office/drawing/2014/main" id="{4DF6F27C-91D0-10CC-7156-C854BFB62EE5}"/>
              </a:ext>
            </a:extLst>
          </p:cNvPr>
          <p:cNvSpPr/>
          <p:nvPr/>
        </p:nvSpPr>
        <p:spPr>
          <a:xfrm>
            <a:off x="10269017" y="3943905"/>
            <a:ext cx="1349497" cy="2880804"/>
          </a:xfrm>
          <a:prstGeom prst="rect">
            <a:avLst/>
          </a:prstGeom>
          <a:blipFill>
            <a:blip r:embed="rId7" cstate="print">
              <a:extLst>
                <a:ext uri="{BEBA8EAE-BF5A-486C-A8C5-ECC9F3942E4B}">
                  <a14:imgProps xmlns:a14="http://schemas.microsoft.com/office/drawing/2010/main">
                    <a14:imgLayer r:embed="rId8">
                      <a14:imgEffect>
                        <a14:colorTemperature colorTemp="8800"/>
                      </a14:imgEffect>
                    </a14:imgLayer>
                  </a14:imgProps>
                </a:ext>
              </a:extLst>
            </a:blip>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21071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AA78-A2A5-F3F2-A2F0-6312F834D140}"/>
              </a:ext>
            </a:extLst>
          </p:cNvPr>
          <p:cNvSpPr>
            <a:spLocks noGrp="1"/>
          </p:cNvSpPr>
          <p:nvPr>
            <p:ph type="title"/>
          </p:nvPr>
        </p:nvSpPr>
        <p:spPr/>
        <p:txBody>
          <a:bodyPr/>
          <a:lstStyle/>
          <a:p>
            <a:r>
              <a:rPr lang="en-US" sz="4400" b="1" i="0" u="none" strike="noStrike" cap="none" dirty="0">
                <a:solidFill>
                  <a:schemeClr val="dk1"/>
                </a:solidFill>
                <a:latin typeface="Arial"/>
                <a:ea typeface="Arial"/>
                <a:cs typeface="Arial"/>
                <a:sym typeface="Arial"/>
              </a:rPr>
              <a:t>   </a:t>
            </a:r>
            <a:r>
              <a:rPr lang="en-US" sz="4400" b="1" i="0" u="none" strike="noStrike" cap="none" dirty="0">
                <a:solidFill>
                  <a:srgbClr val="FF0000"/>
                </a:solidFill>
                <a:latin typeface="Arial"/>
                <a:ea typeface="Arial"/>
                <a:cs typeface="Arial"/>
                <a:sym typeface="Arial"/>
              </a:rPr>
              <a:t>Agenda</a:t>
            </a:r>
            <a:br>
              <a:rPr lang="en-US" sz="4400" b="1" dirty="0"/>
            </a:br>
            <a:endParaRPr lang="en-IN" dirty="0"/>
          </a:p>
        </p:txBody>
      </p:sp>
      <p:sp>
        <p:nvSpPr>
          <p:cNvPr id="3" name="Content Placeholder 2">
            <a:extLst>
              <a:ext uri="{FF2B5EF4-FFF2-40B4-BE49-F238E27FC236}">
                <a16:creationId xmlns:a16="http://schemas.microsoft.com/office/drawing/2014/main" id="{CF296C4B-4683-CC1D-7DA9-8EC9B13F4A90}"/>
              </a:ext>
            </a:extLst>
          </p:cNvPr>
          <p:cNvSpPr>
            <a:spLocks noGrp="1"/>
          </p:cNvSpPr>
          <p:nvPr>
            <p:ph idx="1"/>
          </p:nvPr>
        </p:nvSpPr>
        <p:spPr>
          <a:xfrm>
            <a:off x="372862" y="1108102"/>
            <a:ext cx="10980938" cy="5241124"/>
          </a:xfrm>
          <a:solidFill>
            <a:srgbClr val="24A8B6"/>
          </a:solidFill>
        </p:spPr>
        <p:txBody>
          <a:bodyPr>
            <a:normAutofit fontScale="70000" lnSpcReduction="20000"/>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28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play store apps installs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most popular apps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Top 10 apps in play store considering all the parameters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installs, category wise</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Most installed apps in communication category</a:t>
            </a:r>
            <a:endParaRPr lang="en-US" dirty="0">
              <a:solidFill>
                <a:schemeClr val="accent5">
                  <a:lumMod val="50000"/>
                </a:schemeClr>
              </a:solidFill>
            </a:endParaRPr>
          </a:p>
          <a:p>
            <a:pPr marR="0" lvl="0" algn="l" rtl="0">
              <a:lnSpc>
                <a:spcPct val="80000"/>
              </a:lnSpc>
              <a:spcBef>
                <a:spcPts val="0"/>
              </a:spcBef>
              <a:spcAft>
                <a:spcPts val="0"/>
              </a:spcAft>
              <a:buClr>
                <a:srgbClr val="000000"/>
              </a:buClr>
              <a:buSzPts val="1200"/>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sizes of apps in each category</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percentage of paid apps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top installed paid apps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rating </a:t>
            </a:r>
            <a:r>
              <a:rPr lang="en-US" b="0" i="0" u="none" strike="noStrike" cap="none" dirty="0" err="1">
                <a:solidFill>
                  <a:schemeClr val="accent5">
                    <a:lumMod val="50000"/>
                  </a:schemeClr>
                </a:solidFill>
                <a:latin typeface="Arial"/>
                <a:ea typeface="Arial"/>
                <a:cs typeface="Arial"/>
                <a:sym typeface="Arial"/>
              </a:rPr>
              <a:t>rating</a:t>
            </a:r>
            <a:r>
              <a:rPr lang="en-US" b="0" i="0" u="none" strike="noStrike" cap="none" dirty="0">
                <a:solidFill>
                  <a:schemeClr val="accent5">
                    <a:lumMod val="50000"/>
                  </a:schemeClr>
                </a:solidFill>
                <a:latin typeface="Arial"/>
                <a:ea typeface="Arial"/>
                <a:cs typeface="Arial"/>
                <a:sym typeface="Arial"/>
              </a:rPr>
              <a:t> of paid apps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Correlation between Rating ,Installs and Price </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installed apps with content rating</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115000"/>
              </a:lnSpc>
              <a:spcBef>
                <a:spcPts val="0"/>
              </a:spcBef>
              <a:spcAft>
                <a:spcPts val="0"/>
              </a:spcAft>
              <a:buClr>
                <a:srgbClr val="000000"/>
              </a:buClr>
              <a:buSzPts val="1200"/>
              <a:buFont typeface="Wingdings" panose="05000000000000000000" pitchFamily="2" charset="2"/>
              <a:buChar char="q"/>
            </a:pPr>
            <a:r>
              <a:rPr lang="en-US" dirty="0">
                <a:solidFill>
                  <a:schemeClr val="accent5">
                    <a:lumMod val="50000"/>
                  </a:schemeClr>
                </a:solidFill>
              </a:rPr>
              <a:t>Percentage reviews sentiment distribution</a:t>
            </a:r>
            <a:br>
              <a:rPr lang="en-US" b="0" i="0" u="none" strike="noStrike" cap="none" dirty="0">
                <a:solidFill>
                  <a:schemeClr val="accent5">
                    <a:lumMod val="50000"/>
                  </a:schemeClr>
                </a:solidFill>
                <a:latin typeface="Arial"/>
                <a:ea typeface="Arial"/>
                <a:cs typeface="Arial"/>
                <a:sym typeface="Arial"/>
              </a:rPr>
            </a:br>
            <a:endParaRPr lang="en-US" dirty="0">
              <a:solidFill>
                <a:schemeClr val="accent5">
                  <a:lumMod val="50000"/>
                </a:schemeClr>
              </a:solidFill>
            </a:endParaRPr>
          </a:p>
          <a:p>
            <a:endParaRPr lang="en-IN" dirty="0"/>
          </a:p>
        </p:txBody>
      </p:sp>
      <p:sp>
        <p:nvSpPr>
          <p:cNvPr id="4" name="object 13">
            <a:extLst>
              <a:ext uri="{FF2B5EF4-FFF2-40B4-BE49-F238E27FC236}">
                <a16:creationId xmlns:a16="http://schemas.microsoft.com/office/drawing/2014/main" id="{238AFFF1-C5DB-5BA7-1A69-1B5FE39FA8E4}"/>
              </a:ext>
            </a:extLst>
          </p:cNvPr>
          <p:cNvSpPr/>
          <p:nvPr/>
        </p:nvSpPr>
        <p:spPr>
          <a:xfrm>
            <a:off x="705035" y="466021"/>
            <a:ext cx="454430" cy="430032"/>
          </a:xfrm>
          <a:prstGeom prst="rect">
            <a:avLst/>
          </a:prstGeom>
          <a:blipFill>
            <a:blip r:embed="rId2" cstate="print"/>
            <a:stretch>
              <a:fillRect/>
            </a:stretch>
          </a:blipFill>
        </p:spPr>
        <p:txBody>
          <a:bodyPr wrap="square" lIns="0" tIns="0" rIns="0" bIns="0" rtlCol="0"/>
          <a:lstStyle/>
          <a:p>
            <a:endParaRPr dirty="0"/>
          </a:p>
        </p:txBody>
      </p:sp>
      <p:pic>
        <p:nvPicPr>
          <p:cNvPr id="5" name="Picture 4">
            <a:extLst>
              <a:ext uri="{FF2B5EF4-FFF2-40B4-BE49-F238E27FC236}">
                <a16:creationId xmlns:a16="http://schemas.microsoft.com/office/drawing/2014/main" id="{7F432CF8-37D2-4EA5-98A1-9F3DA9DF609D}"/>
              </a:ext>
            </a:extLst>
          </p:cNvPr>
          <p:cNvPicPr>
            <a:picLocks noChangeAspect="1"/>
          </p:cNvPicPr>
          <p:nvPr/>
        </p:nvPicPr>
        <p:blipFill>
          <a:blip r:embed="rId3"/>
          <a:stretch>
            <a:fillRect/>
          </a:stretch>
        </p:blipFill>
        <p:spPr>
          <a:xfrm>
            <a:off x="11544345" y="139777"/>
            <a:ext cx="466725" cy="523875"/>
          </a:xfrm>
          <a:prstGeom prst="rect">
            <a:avLst/>
          </a:prstGeom>
        </p:spPr>
      </p:pic>
      <p:sp>
        <p:nvSpPr>
          <p:cNvPr id="6" name="object 4">
            <a:extLst>
              <a:ext uri="{FF2B5EF4-FFF2-40B4-BE49-F238E27FC236}">
                <a16:creationId xmlns:a16="http://schemas.microsoft.com/office/drawing/2014/main" id="{155F4D82-72B7-DD9C-65D8-C1DF051CAB35}"/>
              </a:ext>
            </a:extLst>
          </p:cNvPr>
          <p:cNvSpPr/>
          <p:nvPr/>
        </p:nvSpPr>
        <p:spPr>
          <a:xfrm>
            <a:off x="8735627" y="1864311"/>
            <a:ext cx="2278923" cy="3126575"/>
          </a:xfrm>
          <a:prstGeom prst="rect">
            <a:avLst/>
          </a:prstGeom>
          <a:blipFill>
            <a:blip r:embed="rId4"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893520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DC52-93C1-1544-A299-7060CB5A84B5}"/>
              </a:ext>
            </a:extLst>
          </p:cNvPr>
          <p:cNvSpPr>
            <a:spLocks noGrp="1"/>
          </p:cNvSpPr>
          <p:nvPr>
            <p:ph type="title"/>
          </p:nvPr>
        </p:nvSpPr>
        <p:spPr>
          <a:xfrm>
            <a:off x="967666" y="365126"/>
            <a:ext cx="10386133" cy="726827"/>
          </a:xfrm>
        </p:spPr>
        <p:txBody>
          <a:bodyPr/>
          <a:lstStyle/>
          <a:p>
            <a:r>
              <a:rPr lang="en-IN" sz="4400" b="1" dirty="0">
                <a:solidFill>
                  <a:srgbClr val="C00000"/>
                </a:solidFill>
              </a:rPr>
              <a:t>Dataset Preparation</a:t>
            </a:r>
            <a:endParaRPr lang="en-IN" dirty="0"/>
          </a:p>
        </p:txBody>
      </p:sp>
      <p:pic>
        <p:nvPicPr>
          <p:cNvPr id="7" name="Picture 6" descr="A picture containing person, lit, light, dark&#10;&#10;Description automatically generated">
            <a:extLst>
              <a:ext uri="{FF2B5EF4-FFF2-40B4-BE49-F238E27FC236}">
                <a16:creationId xmlns:a16="http://schemas.microsoft.com/office/drawing/2014/main" id="{4C92519E-B20E-0DD2-BCB1-7008D424B4E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216731" y="1177694"/>
            <a:ext cx="8154912" cy="55449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Content Placeholder 2">
            <a:extLst>
              <a:ext uri="{FF2B5EF4-FFF2-40B4-BE49-F238E27FC236}">
                <a16:creationId xmlns:a16="http://schemas.microsoft.com/office/drawing/2014/main" id="{74B238FA-A270-EDEB-6D51-A661A7600BE6}"/>
              </a:ext>
            </a:extLst>
          </p:cNvPr>
          <p:cNvSpPr>
            <a:spLocks noGrp="1"/>
          </p:cNvSpPr>
          <p:nvPr>
            <p:ph idx="1"/>
          </p:nvPr>
        </p:nvSpPr>
        <p:spPr>
          <a:xfrm>
            <a:off x="408374" y="1207363"/>
            <a:ext cx="7466120" cy="5486399"/>
          </a:xfrm>
        </p:spPr>
        <p:txBody>
          <a:bodyPr>
            <a:normAutofit fontScale="85000" lnSpcReduction="20000"/>
          </a:bodyPr>
          <a:lstStyle/>
          <a:p>
            <a:pPr marL="355600" indent="-342900">
              <a:lnSpc>
                <a:spcPct val="100000"/>
              </a:lnSpc>
              <a:spcBef>
                <a:spcPts val="100"/>
              </a:spcBef>
              <a:buClr>
                <a:srgbClr val="000000"/>
              </a:buClr>
              <a:buSzPct val="93333"/>
              <a:buFont typeface="Calibri"/>
              <a:buChar char="▪"/>
              <a:tabLst>
                <a:tab pos="354965" algn="l"/>
                <a:tab pos="355600" algn="l"/>
              </a:tabLst>
            </a:pPr>
            <a:r>
              <a:rPr lang="en-US" sz="2800" b="1" spc="-5" dirty="0">
                <a:latin typeface="+mn-lt"/>
                <a:cs typeface="Arial"/>
              </a:rPr>
              <a:t>Loading</a:t>
            </a:r>
            <a:r>
              <a:rPr lang="en-US" sz="2800" b="1" spc="409" dirty="0">
                <a:latin typeface="+mn-lt"/>
                <a:cs typeface="Arial"/>
              </a:rPr>
              <a:t> </a:t>
            </a:r>
            <a:r>
              <a:rPr lang="en-US" sz="2800" b="1" dirty="0">
                <a:latin typeface="+mn-lt"/>
                <a:cs typeface="Arial"/>
              </a:rPr>
              <a:t>the</a:t>
            </a:r>
            <a:r>
              <a:rPr lang="en-US" sz="2800" b="1" spc="409" dirty="0">
                <a:latin typeface="+mn-lt"/>
                <a:cs typeface="Arial"/>
              </a:rPr>
              <a:t> </a:t>
            </a:r>
            <a:r>
              <a:rPr lang="en-US" sz="2800" b="1" spc="-5" dirty="0">
                <a:latin typeface="+mn-lt"/>
                <a:cs typeface="Arial"/>
              </a:rPr>
              <a:t>data</a:t>
            </a:r>
            <a:r>
              <a:rPr lang="en-US" sz="2800" b="1" spc="425" dirty="0">
                <a:latin typeface="+mn-lt"/>
                <a:cs typeface="Arial"/>
              </a:rPr>
              <a:t> </a:t>
            </a:r>
            <a:r>
              <a:rPr lang="en-US" sz="2800" b="1" dirty="0">
                <a:latin typeface="+mn-lt"/>
                <a:cs typeface="Arial"/>
              </a:rPr>
              <a:t>sets:</a:t>
            </a:r>
            <a:r>
              <a:rPr lang="en-US" sz="2800" b="1" spc="409" dirty="0">
                <a:latin typeface="+mn-lt"/>
                <a:cs typeface="Arial"/>
              </a:rPr>
              <a:t> </a:t>
            </a:r>
            <a:r>
              <a:rPr lang="en-US" sz="2800" spc="-10" dirty="0">
                <a:latin typeface="+mn-lt"/>
                <a:cs typeface="Arial MT"/>
              </a:rPr>
              <a:t>Two</a:t>
            </a:r>
            <a:r>
              <a:rPr lang="en-US" sz="2800" spc="425" dirty="0">
                <a:latin typeface="+mn-lt"/>
                <a:cs typeface="Arial MT"/>
              </a:rPr>
              <a:t> </a:t>
            </a:r>
            <a:r>
              <a:rPr lang="en-US" sz="2800" dirty="0">
                <a:latin typeface="+mn-lt"/>
                <a:cs typeface="Arial MT"/>
              </a:rPr>
              <a:t>datasets,</a:t>
            </a:r>
            <a:r>
              <a:rPr lang="en-US" sz="2800" spc="425" dirty="0">
                <a:latin typeface="+mn-lt"/>
                <a:cs typeface="Arial MT"/>
              </a:rPr>
              <a:t> </a:t>
            </a:r>
            <a:r>
              <a:rPr lang="en-US" sz="2800" spc="-5" dirty="0">
                <a:latin typeface="+mn-lt"/>
                <a:cs typeface="Arial MT"/>
              </a:rPr>
              <a:t>First</a:t>
            </a:r>
            <a:r>
              <a:rPr lang="en-US" sz="2800" spc="409" dirty="0">
                <a:latin typeface="+mn-lt"/>
                <a:cs typeface="Arial MT"/>
              </a:rPr>
              <a:t> </a:t>
            </a:r>
            <a:r>
              <a:rPr lang="en-US" sz="2800" spc="-5" dirty="0">
                <a:latin typeface="+mn-lt"/>
                <a:cs typeface="Arial MT"/>
              </a:rPr>
              <a:t>Play</a:t>
            </a:r>
            <a:r>
              <a:rPr lang="en-US" sz="2800" spc="415" dirty="0">
                <a:latin typeface="+mn-lt"/>
                <a:cs typeface="Arial MT"/>
              </a:rPr>
              <a:t> </a:t>
            </a:r>
            <a:r>
              <a:rPr lang="en-US" sz="2800" spc="-5" dirty="0">
                <a:latin typeface="+mn-lt"/>
                <a:cs typeface="Arial MT"/>
              </a:rPr>
              <a:t>store</a:t>
            </a:r>
            <a:r>
              <a:rPr lang="en-US" sz="2800" spc="420" dirty="0">
                <a:latin typeface="+mn-lt"/>
                <a:cs typeface="Arial MT"/>
              </a:rPr>
              <a:t> </a:t>
            </a:r>
            <a:r>
              <a:rPr lang="en-US" sz="2800" dirty="0">
                <a:latin typeface="+mn-lt"/>
                <a:cs typeface="Arial MT"/>
              </a:rPr>
              <a:t>app</a:t>
            </a:r>
            <a:r>
              <a:rPr lang="en-US" dirty="0">
                <a:cs typeface="Arial MT"/>
              </a:rPr>
              <a:t> </a:t>
            </a:r>
            <a:r>
              <a:rPr lang="en-US" sz="2800" dirty="0">
                <a:latin typeface="+mn-lt"/>
                <a:cs typeface="Arial MT"/>
              </a:rPr>
              <a:t>dataset</a:t>
            </a:r>
            <a:r>
              <a:rPr lang="en-US" sz="2800" spc="-35" dirty="0">
                <a:latin typeface="+mn-lt"/>
                <a:cs typeface="Arial MT"/>
              </a:rPr>
              <a:t> </a:t>
            </a:r>
            <a:r>
              <a:rPr lang="en-US" sz="2800" dirty="0">
                <a:latin typeface="+mn-lt"/>
                <a:cs typeface="Arial MT"/>
              </a:rPr>
              <a:t>and</a:t>
            </a:r>
            <a:r>
              <a:rPr lang="en-US" sz="2800" spc="-15" dirty="0">
                <a:latin typeface="+mn-lt"/>
                <a:cs typeface="Arial MT"/>
              </a:rPr>
              <a:t> </a:t>
            </a:r>
            <a:r>
              <a:rPr lang="en-US" sz="2800" dirty="0">
                <a:latin typeface="+mn-lt"/>
                <a:cs typeface="Arial MT"/>
              </a:rPr>
              <a:t>User</a:t>
            </a:r>
            <a:r>
              <a:rPr lang="en-US" sz="2800" spc="-25" dirty="0">
                <a:latin typeface="+mn-lt"/>
                <a:cs typeface="Arial MT"/>
              </a:rPr>
              <a:t> </a:t>
            </a:r>
            <a:r>
              <a:rPr lang="en-US" sz="2800" spc="-5" dirty="0">
                <a:latin typeface="+mn-lt"/>
                <a:cs typeface="Arial MT"/>
              </a:rPr>
              <a:t>Reviews</a:t>
            </a:r>
            <a:r>
              <a:rPr lang="en-US" sz="2800" spc="35" dirty="0">
                <a:latin typeface="+mn-lt"/>
                <a:cs typeface="Arial MT"/>
              </a:rPr>
              <a:t> </a:t>
            </a:r>
            <a:r>
              <a:rPr lang="en-US" sz="2800" dirty="0">
                <a:latin typeface="+mn-lt"/>
                <a:cs typeface="Arial MT"/>
              </a:rPr>
              <a:t>dataset.</a:t>
            </a:r>
          </a:p>
          <a:p>
            <a:pPr>
              <a:lnSpc>
                <a:spcPct val="100000"/>
              </a:lnSpc>
              <a:spcBef>
                <a:spcPts val="15"/>
              </a:spcBef>
            </a:pPr>
            <a:endParaRPr lang="en-US" sz="280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lang="en-US" sz="2800" b="1" spc="-5" dirty="0">
                <a:latin typeface="+mn-lt"/>
                <a:cs typeface="Arial"/>
              </a:rPr>
              <a:t>Import</a:t>
            </a:r>
            <a:r>
              <a:rPr lang="en-US" sz="2800" b="1" dirty="0">
                <a:latin typeface="+mn-lt"/>
                <a:cs typeface="Arial"/>
              </a:rPr>
              <a:t> Libraries:</a:t>
            </a:r>
            <a:r>
              <a:rPr lang="en-US" sz="2800" b="1" spc="-30" dirty="0">
                <a:latin typeface="+mn-lt"/>
                <a:cs typeface="Arial"/>
              </a:rPr>
              <a:t> </a:t>
            </a:r>
            <a:r>
              <a:rPr lang="en-US" sz="2800" spc="-5" dirty="0">
                <a:latin typeface="+mn-lt"/>
                <a:cs typeface="Arial MT"/>
              </a:rPr>
              <a:t>NumPy,</a:t>
            </a:r>
            <a:r>
              <a:rPr lang="en-US" sz="2800" spc="15" dirty="0">
                <a:latin typeface="+mn-lt"/>
                <a:cs typeface="Arial MT"/>
              </a:rPr>
              <a:t> </a:t>
            </a:r>
            <a:r>
              <a:rPr lang="en-US" sz="2800" dirty="0">
                <a:latin typeface="+mn-lt"/>
                <a:cs typeface="Arial MT"/>
              </a:rPr>
              <a:t>Pandas,</a:t>
            </a:r>
            <a:r>
              <a:rPr lang="en-US" sz="2800" spc="-25" dirty="0">
                <a:latin typeface="+mn-lt"/>
                <a:cs typeface="Arial MT"/>
              </a:rPr>
              <a:t> </a:t>
            </a:r>
            <a:r>
              <a:rPr lang="en-US" sz="2800" spc="-5" dirty="0">
                <a:latin typeface="+mn-lt"/>
                <a:cs typeface="Arial MT"/>
              </a:rPr>
              <a:t>Seaborn </a:t>
            </a:r>
            <a:r>
              <a:rPr lang="en-US" sz="2800" dirty="0">
                <a:latin typeface="+mn-lt"/>
                <a:cs typeface="Arial MT"/>
              </a:rPr>
              <a:t>and Matplotlib</a:t>
            </a:r>
          </a:p>
          <a:p>
            <a:pPr>
              <a:lnSpc>
                <a:spcPct val="100000"/>
              </a:lnSpc>
              <a:spcBef>
                <a:spcPts val="20"/>
              </a:spcBef>
              <a:buFont typeface="Calibri"/>
              <a:buChar char="▪"/>
            </a:pPr>
            <a:endParaRPr lang="en-US" sz="280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lang="en-US" sz="2800" b="1" dirty="0">
                <a:latin typeface="+mn-lt"/>
                <a:cs typeface="Arial"/>
              </a:rPr>
              <a:t>Data</a:t>
            </a:r>
            <a:r>
              <a:rPr lang="en-US" sz="2800" b="1" spc="5" dirty="0">
                <a:latin typeface="+mn-lt"/>
                <a:cs typeface="Arial"/>
              </a:rPr>
              <a:t> </a:t>
            </a:r>
            <a:r>
              <a:rPr lang="en-US" sz="2800" b="1" spc="-5" dirty="0">
                <a:latin typeface="+mn-lt"/>
                <a:cs typeface="Arial"/>
              </a:rPr>
              <a:t>cleaning:</a:t>
            </a:r>
            <a:r>
              <a:rPr lang="en-US" sz="2800" b="1" dirty="0">
                <a:latin typeface="+mn-lt"/>
                <a:cs typeface="Arial"/>
              </a:rPr>
              <a:t> </a:t>
            </a:r>
            <a:r>
              <a:rPr lang="en-US" sz="2800" spc="-5" dirty="0">
                <a:latin typeface="+mn-lt"/>
                <a:cs typeface="Arial MT"/>
              </a:rPr>
              <a:t>Null</a:t>
            </a:r>
            <a:r>
              <a:rPr lang="en-US" sz="2800" dirty="0">
                <a:latin typeface="+mn-lt"/>
                <a:cs typeface="Arial MT"/>
              </a:rPr>
              <a:t> </a:t>
            </a:r>
            <a:r>
              <a:rPr lang="en-US" sz="2800" spc="-5" dirty="0">
                <a:latin typeface="+mn-lt"/>
                <a:cs typeface="Arial MT"/>
              </a:rPr>
              <a:t>values,</a:t>
            </a:r>
            <a:r>
              <a:rPr lang="en-US" sz="2800" dirty="0">
                <a:latin typeface="+mn-lt"/>
                <a:cs typeface="Arial MT"/>
              </a:rPr>
              <a:t> </a:t>
            </a:r>
            <a:r>
              <a:rPr lang="en-US" sz="2800" spc="-5" dirty="0">
                <a:latin typeface="+mn-lt"/>
                <a:cs typeface="Arial MT"/>
              </a:rPr>
              <a:t>Finding</a:t>
            </a:r>
            <a:r>
              <a:rPr lang="en-US" sz="2800" dirty="0">
                <a:latin typeface="+mn-lt"/>
                <a:cs typeface="Arial MT"/>
              </a:rPr>
              <a:t> and</a:t>
            </a:r>
            <a:r>
              <a:rPr lang="en-US" sz="2800" spc="5" dirty="0">
                <a:latin typeface="+mn-lt"/>
                <a:cs typeface="Arial MT"/>
              </a:rPr>
              <a:t> </a:t>
            </a:r>
            <a:r>
              <a:rPr lang="en-US" sz="2800" spc="-5" dirty="0">
                <a:latin typeface="+mn-lt"/>
                <a:cs typeface="Arial MT"/>
              </a:rPr>
              <a:t>removing</a:t>
            </a:r>
            <a:r>
              <a:rPr lang="en-US" sz="2800" dirty="0">
                <a:latin typeface="+mn-lt"/>
                <a:cs typeface="Arial MT"/>
              </a:rPr>
              <a:t> </a:t>
            </a:r>
            <a:r>
              <a:rPr lang="en-US" sz="2800" spc="-5" dirty="0">
                <a:latin typeface="+mn-lt"/>
                <a:cs typeface="Arial MT"/>
              </a:rPr>
              <a:t>Outliers, </a:t>
            </a:r>
            <a:r>
              <a:rPr lang="en-US" sz="2800" dirty="0">
                <a:latin typeface="+mn-lt"/>
                <a:cs typeface="Arial MT"/>
              </a:rPr>
              <a:t> </a:t>
            </a:r>
            <a:r>
              <a:rPr lang="en-US" sz="2800" spc="-5" dirty="0">
                <a:latin typeface="+mn-lt"/>
                <a:cs typeface="Arial MT"/>
              </a:rPr>
              <a:t>Removing</a:t>
            </a:r>
            <a:r>
              <a:rPr lang="en-US" sz="2800" spc="20" dirty="0">
                <a:latin typeface="+mn-lt"/>
                <a:cs typeface="Arial MT"/>
              </a:rPr>
              <a:t> </a:t>
            </a:r>
            <a:r>
              <a:rPr lang="en-US" sz="2800" spc="-5" dirty="0">
                <a:latin typeface="+mn-lt"/>
                <a:cs typeface="Arial MT"/>
              </a:rPr>
              <a:t>duplicate</a:t>
            </a:r>
            <a:r>
              <a:rPr lang="en-US" sz="2800" spc="-15" dirty="0">
                <a:latin typeface="+mn-lt"/>
                <a:cs typeface="Arial MT"/>
              </a:rPr>
              <a:t> </a:t>
            </a:r>
            <a:r>
              <a:rPr lang="en-US" sz="2800" dirty="0">
                <a:latin typeface="+mn-lt"/>
                <a:cs typeface="Arial MT"/>
              </a:rPr>
              <a:t>data.</a:t>
            </a:r>
          </a:p>
          <a:p>
            <a:pPr>
              <a:lnSpc>
                <a:spcPct val="100000"/>
              </a:lnSpc>
              <a:spcBef>
                <a:spcPts val="15"/>
              </a:spcBef>
              <a:buFont typeface="Calibri"/>
              <a:buChar char="▪"/>
            </a:pPr>
            <a:endParaRPr lang="en-US" sz="280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lang="en-US" sz="2800" b="1" dirty="0">
                <a:latin typeface="+mn-lt"/>
                <a:cs typeface="Arial"/>
              </a:rPr>
              <a:t>Data</a:t>
            </a:r>
            <a:r>
              <a:rPr lang="en-US" sz="2800" b="1" spc="5" dirty="0">
                <a:latin typeface="+mn-lt"/>
                <a:cs typeface="Arial"/>
              </a:rPr>
              <a:t> </a:t>
            </a:r>
            <a:r>
              <a:rPr lang="en-US" sz="2800" b="1" spc="-5" dirty="0">
                <a:latin typeface="+mn-lt"/>
                <a:cs typeface="Arial"/>
              </a:rPr>
              <a:t>Imputation:</a:t>
            </a:r>
            <a:r>
              <a:rPr lang="en-US" sz="2800" b="1" dirty="0">
                <a:latin typeface="+mn-lt"/>
                <a:cs typeface="Arial"/>
              </a:rPr>
              <a:t> </a:t>
            </a:r>
            <a:r>
              <a:rPr lang="en-US" sz="2800" spc="-5" dirty="0">
                <a:latin typeface="+mn-lt"/>
                <a:cs typeface="Arial MT"/>
              </a:rPr>
              <a:t>Filling</a:t>
            </a:r>
            <a:r>
              <a:rPr lang="en-US" sz="2800" dirty="0">
                <a:latin typeface="+mn-lt"/>
                <a:cs typeface="Arial MT"/>
              </a:rPr>
              <a:t> the</a:t>
            </a:r>
            <a:r>
              <a:rPr lang="en-US" sz="2800" spc="5" dirty="0">
                <a:latin typeface="+mn-lt"/>
                <a:cs typeface="Arial MT"/>
              </a:rPr>
              <a:t> </a:t>
            </a:r>
            <a:r>
              <a:rPr lang="en-US" sz="2800" spc="-5" dirty="0">
                <a:latin typeface="+mn-lt"/>
                <a:cs typeface="Arial MT"/>
              </a:rPr>
              <a:t>missing</a:t>
            </a:r>
            <a:r>
              <a:rPr lang="en-US" sz="2800" dirty="0">
                <a:latin typeface="+mn-lt"/>
                <a:cs typeface="Arial MT"/>
              </a:rPr>
              <a:t> </a:t>
            </a:r>
            <a:r>
              <a:rPr lang="en-US" sz="2800" spc="-5" dirty="0">
                <a:latin typeface="+mn-lt"/>
                <a:cs typeface="Arial MT"/>
              </a:rPr>
              <a:t>categorical</a:t>
            </a:r>
            <a:r>
              <a:rPr lang="en-US" sz="2800" dirty="0">
                <a:latin typeface="+mn-lt"/>
                <a:cs typeface="Arial MT"/>
              </a:rPr>
              <a:t> values</a:t>
            </a:r>
            <a:r>
              <a:rPr lang="en-US" sz="2800" spc="5" dirty="0">
                <a:latin typeface="+mn-lt"/>
                <a:cs typeface="Arial MT"/>
              </a:rPr>
              <a:t> </a:t>
            </a:r>
            <a:r>
              <a:rPr lang="en-US" sz="2800" spc="-5" dirty="0">
                <a:latin typeface="+mn-lt"/>
                <a:cs typeface="Arial MT"/>
              </a:rPr>
              <a:t>with </a:t>
            </a:r>
            <a:r>
              <a:rPr lang="en-US" sz="2800" spc="-405" dirty="0">
                <a:latin typeface="+mn-lt"/>
                <a:cs typeface="Arial MT"/>
              </a:rPr>
              <a:t> </a:t>
            </a:r>
            <a:r>
              <a:rPr lang="en-US" sz="2800" dirty="0">
                <a:latin typeface="+mn-lt"/>
                <a:cs typeface="Arial MT"/>
              </a:rPr>
              <a:t>mode and </a:t>
            </a:r>
            <a:r>
              <a:rPr lang="en-US" sz="2800" spc="-5" dirty="0">
                <a:latin typeface="+mn-lt"/>
                <a:cs typeface="Arial MT"/>
              </a:rPr>
              <a:t>numerical values with </a:t>
            </a:r>
            <a:r>
              <a:rPr lang="en-US" sz="2800" dirty="0">
                <a:latin typeface="+mn-lt"/>
                <a:cs typeface="Arial MT"/>
              </a:rPr>
              <a:t>median. </a:t>
            </a:r>
            <a:r>
              <a:rPr lang="en-US" sz="2800" spc="-5" dirty="0">
                <a:latin typeface="+mn-lt"/>
                <a:cs typeface="Arial MT"/>
              </a:rPr>
              <a:t>Conversion of price, </a:t>
            </a:r>
            <a:r>
              <a:rPr lang="en-US" sz="2800" dirty="0">
                <a:latin typeface="+mn-lt"/>
                <a:cs typeface="Arial MT"/>
              </a:rPr>
              <a:t> installs,</a:t>
            </a:r>
            <a:r>
              <a:rPr lang="en-US" sz="2800" spc="-25" dirty="0">
                <a:latin typeface="+mn-lt"/>
                <a:cs typeface="Arial MT"/>
              </a:rPr>
              <a:t> </a:t>
            </a:r>
            <a:r>
              <a:rPr lang="en-US" sz="2800" spc="-5" dirty="0">
                <a:latin typeface="+mn-lt"/>
                <a:cs typeface="Arial MT"/>
              </a:rPr>
              <a:t>reviews</a:t>
            </a:r>
            <a:r>
              <a:rPr lang="en-US" sz="2800" spc="20" dirty="0">
                <a:latin typeface="+mn-lt"/>
                <a:cs typeface="Arial MT"/>
              </a:rPr>
              <a:t> </a:t>
            </a:r>
            <a:r>
              <a:rPr lang="en-US" sz="2800" dirty="0">
                <a:latin typeface="+mn-lt"/>
                <a:cs typeface="Arial MT"/>
              </a:rPr>
              <a:t>into numerical</a:t>
            </a:r>
            <a:r>
              <a:rPr lang="en-US" sz="2800" spc="-10" dirty="0">
                <a:latin typeface="+mn-lt"/>
                <a:cs typeface="Arial MT"/>
              </a:rPr>
              <a:t> </a:t>
            </a:r>
            <a:r>
              <a:rPr lang="en-US" sz="2800" spc="-5" dirty="0">
                <a:latin typeface="+mn-lt"/>
                <a:cs typeface="Arial MT"/>
              </a:rPr>
              <a:t>values.</a:t>
            </a:r>
            <a:endParaRPr lang="en-US" sz="2800" dirty="0">
              <a:latin typeface="+mn-lt"/>
              <a:cs typeface="Arial MT"/>
            </a:endParaRPr>
          </a:p>
          <a:p>
            <a:pPr>
              <a:lnSpc>
                <a:spcPct val="100000"/>
              </a:lnSpc>
              <a:spcBef>
                <a:spcPts val="15"/>
              </a:spcBef>
              <a:buFont typeface="Calibri"/>
              <a:buChar char="▪"/>
            </a:pPr>
            <a:endParaRPr lang="en-US" sz="280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lang="en-US" sz="2800" b="1" dirty="0">
                <a:latin typeface="+mn-lt"/>
                <a:cs typeface="Arial"/>
              </a:rPr>
              <a:t>Exploratory</a:t>
            </a:r>
            <a:r>
              <a:rPr lang="en-US" sz="2800" b="1" spc="5" dirty="0">
                <a:latin typeface="+mn-lt"/>
                <a:cs typeface="Arial"/>
              </a:rPr>
              <a:t> </a:t>
            </a:r>
            <a:r>
              <a:rPr lang="en-US" sz="2800" b="1" dirty="0">
                <a:latin typeface="+mn-lt"/>
                <a:cs typeface="Arial"/>
              </a:rPr>
              <a:t>Data</a:t>
            </a:r>
            <a:r>
              <a:rPr lang="en-US" sz="2800" b="1" spc="5" dirty="0">
                <a:latin typeface="+mn-lt"/>
                <a:cs typeface="Arial"/>
              </a:rPr>
              <a:t> </a:t>
            </a:r>
            <a:r>
              <a:rPr lang="en-US" sz="2800" b="1" spc="-10" dirty="0">
                <a:latin typeface="+mn-lt"/>
                <a:cs typeface="Arial"/>
              </a:rPr>
              <a:t>Analysis:</a:t>
            </a:r>
            <a:r>
              <a:rPr lang="en-US" sz="2800" b="1" spc="-5" dirty="0">
                <a:latin typeface="+mn-lt"/>
                <a:cs typeface="Arial"/>
              </a:rPr>
              <a:t> </a:t>
            </a:r>
            <a:r>
              <a:rPr lang="en-US" sz="2800" spc="-5" dirty="0">
                <a:latin typeface="+mn-lt"/>
                <a:cs typeface="Arial MT"/>
              </a:rPr>
              <a:t>Analyzing</a:t>
            </a:r>
            <a:r>
              <a:rPr lang="en-US" sz="2800" dirty="0">
                <a:latin typeface="+mn-lt"/>
                <a:cs typeface="Arial MT"/>
              </a:rPr>
              <a:t> the</a:t>
            </a:r>
            <a:r>
              <a:rPr lang="en-US" sz="2800" spc="5" dirty="0">
                <a:latin typeface="+mn-lt"/>
                <a:cs typeface="Arial MT"/>
              </a:rPr>
              <a:t> </a:t>
            </a:r>
            <a:r>
              <a:rPr lang="en-US" sz="2800" spc="-5" dirty="0">
                <a:latin typeface="+mn-lt"/>
                <a:cs typeface="Arial MT"/>
              </a:rPr>
              <a:t>data</a:t>
            </a:r>
            <a:r>
              <a:rPr lang="en-US" sz="2800" dirty="0">
                <a:latin typeface="+mn-lt"/>
                <a:cs typeface="Arial MT"/>
              </a:rPr>
              <a:t> </a:t>
            </a:r>
            <a:r>
              <a:rPr lang="en-US" sz="2800" spc="-5" dirty="0">
                <a:latin typeface="+mn-lt"/>
                <a:cs typeface="Arial MT"/>
              </a:rPr>
              <a:t>sets</a:t>
            </a:r>
            <a:r>
              <a:rPr lang="en-US" sz="2800" dirty="0">
                <a:latin typeface="+mn-lt"/>
                <a:cs typeface="Arial MT"/>
              </a:rPr>
              <a:t> to </a:t>
            </a:r>
            <a:r>
              <a:rPr lang="en-US" sz="2800" spc="5" dirty="0">
                <a:latin typeface="+mn-lt"/>
                <a:cs typeface="Arial MT"/>
              </a:rPr>
              <a:t> </a:t>
            </a:r>
            <a:r>
              <a:rPr lang="en-US" sz="2800" dirty="0">
                <a:latin typeface="+mn-lt"/>
                <a:cs typeface="Arial MT"/>
              </a:rPr>
              <a:t>summarize their </a:t>
            </a:r>
            <a:r>
              <a:rPr lang="en-US" sz="2800" spc="-5" dirty="0">
                <a:latin typeface="+mn-lt"/>
                <a:cs typeface="Arial MT"/>
              </a:rPr>
              <a:t>main characteristics using statistical graphics </a:t>
            </a:r>
            <a:r>
              <a:rPr lang="en-US" sz="2800" dirty="0">
                <a:latin typeface="+mn-lt"/>
                <a:cs typeface="Arial MT"/>
              </a:rPr>
              <a:t> and</a:t>
            </a:r>
            <a:r>
              <a:rPr lang="en-US" sz="2800" spc="-5" dirty="0">
                <a:latin typeface="+mn-lt"/>
                <a:cs typeface="Arial MT"/>
              </a:rPr>
              <a:t> </a:t>
            </a:r>
            <a:r>
              <a:rPr lang="en-US" sz="2800" dirty="0">
                <a:latin typeface="+mn-lt"/>
                <a:cs typeface="Arial MT"/>
              </a:rPr>
              <a:t>data</a:t>
            </a:r>
            <a:r>
              <a:rPr lang="en-US" sz="2800" spc="-20" dirty="0">
                <a:latin typeface="+mn-lt"/>
                <a:cs typeface="Arial MT"/>
              </a:rPr>
              <a:t> </a:t>
            </a:r>
            <a:r>
              <a:rPr lang="en-US" sz="2800" spc="-5" dirty="0">
                <a:latin typeface="+mn-lt"/>
                <a:cs typeface="Arial MT"/>
              </a:rPr>
              <a:t>visualizations </a:t>
            </a:r>
            <a:r>
              <a:rPr lang="en-US" sz="2800" dirty="0">
                <a:latin typeface="+mn-lt"/>
                <a:cs typeface="Arial MT"/>
              </a:rPr>
              <a:t>method.</a:t>
            </a:r>
          </a:p>
          <a:p>
            <a:endParaRPr lang="en-IN" dirty="0"/>
          </a:p>
        </p:txBody>
      </p:sp>
      <p:sp>
        <p:nvSpPr>
          <p:cNvPr id="4" name="object 13">
            <a:extLst>
              <a:ext uri="{FF2B5EF4-FFF2-40B4-BE49-F238E27FC236}">
                <a16:creationId xmlns:a16="http://schemas.microsoft.com/office/drawing/2014/main" id="{7658E2D0-E240-E2D9-A990-A9AA3633BA2E}"/>
              </a:ext>
            </a:extLst>
          </p:cNvPr>
          <p:cNvSpPr/>
          <p:nvPr/>
        </p:nvSpPr>
        <p:spPr>
          <a:xfrm>
            <a:off x="324942" y="427900"/>
            <a:ext cx="513258" cy="506273"/>
          </a:xfrm>
          <a:prstGeom prst="rect">
            <a:avLst/>
          </a:prstGeom>
          <a:blipFill>
            <a:blip r:embed="rId3" cstate="print"/>
            <a:stretch>
              <a:fillRect/>
            </a:stretch>
          </a:blipFill>
        </p:spPr>
        <p:txBody>
          <a:bodyPr wrap="square" lIns="0" tIns="0" rIns="0" bIns="0" rtlCol="0"/>
          <a:lstStyle/>
          <a:p>
            <a:endParaRPr/>
          </a:p>
        </p:txBody>
      </p:sp>
      <p:pic>
        <p:nvPicPr>
          <p:cNvPr id="5" name="object 2">
            <a:extLst>
              <a:ext uri="{FF2B5EF4-FFF2-40B4-BE49-F238E27FC236}">
                <a16:creationId xmlns:a16="http://schemas.microsoft.com/office/drawing/2014/main" id="{88C5E442-DE1F-EB27-1E83-88BBC1E7BFE4}"/>
              </a:ext>
            </a:extLst>
          </p:cNvPr>
          <p:cNvPicPr/>
          <p:nvPr/>
        </p:nvPicPr>
        <p:blipFill>
          <a:blip r:embed="rId4" cstate="print"/>
          <a:stretch>
            <a:fillRect/>
          </a:stretch>
        </p:blipFill>
        <p:spPr>
          <a:xfrm>
            <a:off x="8868793" y="3773010"/>
            <a:ext cx="2646698" cy="2931849"/>
          </a:xfrm>
          <a:prstGeom prst="rect">
            <a:avLst/>
          </a:prstGeom>
        </p:spPr>
        <p:style>
          <a:lnRef idx="0">
            <a:schemeClr val="accent3"/>
          </a:lnRef>
          <a:fillRef idx="3">
            <a:schemeClr val="accent3"/>
          </a:fillRef>
          <a:effectRef idx="3">
            <a:schemeClr val="accent3"/>
          </a:effectRef>
          <a:fontRef idx="minor">
            <a:schemeClr val="lt1"/>
          </a:fontRef>
        </p:style>
      </p:pic>
      <p:pic>
        <p:nvPicPr>
          <p:cNvPr id="8" name="Picture 7">
            <a:extLst>
              <a:ext uri="{FF2B5EF4-FFF2-40B4-BE49-F238E27FC236}">
                <a16:creationId xmlns:a16="http://schemas.microsoft.com/office/drawing/2014/main" id="{6F624D4F-5F70-A1AB-C513-A32B201398F1}"/>
              </a:ext>
            </a:extLst>
          </p:cNvPr>
          <p:cNvPicPr>
            <a:picLocks noChangeAspect="1"/>
          </p:cNvPicPr>
          <p:nvPr/>
        </p:nvPicPr>
        <p:blipFill>
          <a:blip r:embed="rId5"/>
          <a:stretch>
            <a:fillRect/>
          </a:stretch>
        </p:blipFill>
        <p:spPr>
          <a:xfrm>
            <a:off x="11544345" y="139777"/>
            <a:ext cx="466725" cy="523875"/>
          </a:xfrm>
          <a:prstGeom prst="rect">
            <a:avLst/>
          </a:prstGeom>
        </p:spPr>
      </p:pic>
    </p:spTree>
    <p:extLst>
      <p:ext uri="{BB962C8B-B14F-4D97-AF65-F5344CB8AC3E}">
        <p14:creationId xmlns:p14="http://schemas.microsoft.com/office/powerpoint/2010/main" val="213850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A73C4-2E9C-B10E-9F36-D924BBD63CEB}"/>
              </a:ext>
            </a:extLst>
          </p:cNvPr>
          <p:cNvSpPr>
            <a:spLocks noGrp="1"/>
          </p:cNvSpPr>
          <p:nvPr>
            <p:ph type="title"/>
          </p:nvPr>
        </p:nvSpPr>
        <p:spPr>
          <a:xfrm>
            <a:off x="1109710" y="365126"/>
            <a:ext cx="6640496" cy="797849"/>
          </a:xfrm>
        </p:spPr>
        <p:txBody>
          <a:bodyPr>
            <a:normAutofit fontScale="90000"/>
          </a:bodyPr>
          <a:lstStyle/>
          <a:p>
            <a:r>
              <a:rPr lang="en-IN" b="1" dirty="0">
                <a:solidFill>
                  <a:srgbClr val="FF0000"/>
                </a:solidFill>
                <a:latin typeface="Arial" panose="020B0604020202020204" pitchFamily="34" charset="0"/>
                <a:cs typeface="Arial" panose="020B0604020202020204" pitchFamily="34" charset="0"/>
              </a:rPr>
              <a:t>Attributes in User reviews</a:t>
            </a:r>
            <a:endParaRPr lang="en-IN" dirty="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0922E1-709B-D869-3392-576DE6B2BEA0}"/>
              </a:ext>
            </a:extLst>
          </p:cNvPr>
          <p:cNvSpPr>
            <a:spLocks noGrp="1"/>
          </p:cNvSpPr>
          <p:nvPr>
            <p:ph idx="1"/>
          </p:nvPr>
        </p:nvSpPr>
        <p:spPr>
          <a:xfrm>
            <a:off x="674703" y="1438183"/>
            <a:ext cx="8336132" cy="3604334"/>
          </a:xfrm>
        </p:spPr>
        <p:txBody>
          <a:bodyPr/>
          <a:lstStyle/>
          <a:p>
            <a:pPr marL="432434" indent="-227329">
              <a:lnSpc>
                <a:spcPct val="100000"/>
              </a:lnSpc>
              <a:buAutoNum type="arabicPeriod"/>
              <a:tabLst>
                <a:tab pos="433070" algn="l"/>
              </a:tabLst>
            </a:pPr>
            <a:r>
              <a:rPr lang="en-US" sz="2800" b="1" spc="-20" dirty="0">
                <a:solidFill>
                  <a:srgbClr val="124F5C"/>
                </a:solidFill>
                <a:latin typeface="+mn-lt"/>
                <a:cs typeface="Arial"/>
              </a:rPr>
              <a:t>App-</a:t>
            </a:r>
            <a:r>
              <a:rPr lang="en-US" sz="2800" b="1" spc="55" dirty="0">
                <a:solidFill>
                  <a:srgbClr val="124F5C"/>
                </a:solidFill>
                <a:latin typeface="+mn-lt"/>
                <a:cs typeface="Arial"/>
              </a:rPr>
              <a:t> </a:t>
            </a:r>
            <a:r>
              <a:rPr lang="en-US" sz="2800" spc="-5" dirty="0">
                <a:solidFill>
                  <a:srgbClr val="124F5C"/>
                </a:solidFill>
                <a:latin typeface="+mn-lt"/>
                <a:cs typeface="Arial MT"/>
              </a:rPr>
              <a:t>Application</a:t>
            </a:r>
            <a:r>
              <a:rPr lang="en-US" sz="2800" spc="-40" dirty="0">
                <a:solidFill>
                  <a:srgbClr val="124F5C"/>
                </a:solidFill>
                <a:latin typeface="+mn-lt"/>
                <a:cs typeface="Arial MT"/>
              </a:rPr>
              <a:t> </a:t>
            </a:r>
            <a:r>
              <a:rPr lang="en-US" sz="2800" spc="-5" dirty="0">
                <a:solidFill>
                  <a:srgbClr val="124F5C"/>
                </a:solidFill>
                <a:latin typeface="+mn-lt"/>
                <a:cs typeface="Arial MT"/>
              </a:rPr>
              <a:t>name</a:t>
            </a:r>
            <a:endParaRPr lang="en-US" sz="2800" dirty="0">
              <a:latin typeface="+mn-lt"/>
              <a:cs typeface="Arial MT"/>
            </a:endParaRPr>
          </a:p>
          <a:p>
            <a:pPr marL="432434" indent="-227329">
              <a:lnSpc>
                <a:spcPct val="100000"/>
              </a:lnSpc>
              <a:spcBef>
                <a:spcPts val="960"/>
              </a:spcBef>
              <a:buAutoNum type="arabicPeriod"/>
              <a:tabLst>
                <a:tab pos="433070" algn="l"/>
              </a:tabLst>
            </a:pPr>
            <a:r>
              <a:rPr lang="en-US" sz="2800" b="1" spc="-5" dirty="0">
                <a:solidFill>
                  <a:srgbClr val="124F5C"/>
                </a:solidFill>
                <a:latin typeface="+mn-lt"/>
                <a:cs typeface="Arial"/>
              </a:rPr>
              <a:t>Translated</a:t>
            </a:r>
            <a:r>
              <a:rPr lang="en-US" sz="2800" b="1" spc="10" dirty="0">
                <a:solidFill>
                  <a:srgbClr val="124F5C"/>
                </a:solidFill>
                <a:latin typeface="+mn-lt"/>
                <a:cs typeface="Arial"/>
              </a:rPr>
              <a:t> </a:t>
            </a:r>
            <a:r>
              <a:rPr lang="en-US" sz="2800" b="1" spc="-5" dirty="0">
                <a:solidFill>
                  <a:srgbClr val="124F5C"/>
                </a:solidFill>
                <a:latin typeface="+mn-lt"/>
                <a:cs typeface="Arial"/>
              </a:rPr>
              <a:t>Review-</a:t>
            </a:r>
            <a:r>
              <a:rPr lang="en-US" sz="2800" b="1" spc="15" dirty="0">
                <a:solidFill>
                  <a:srgbClr val="124F5C"/>
                </a:solidFill>
                <a:latin typeface="+mn-lt"/>
                <a:cs typeface="Arial"/>
              </a:rPr>
              <a:t> </a:t>
            </a:r>
            <a:r>
              <a:rPr lang="en-US" sz="2800" spc="-5" dirty="0">
                <a:solidFill>
                  <a:srgbClr val="124F5C"/>
                </a:solidFill>
                <a:latin typeface="+mn-lt"/>
                <a:cs typeface="Arial MT"/>
              </a:rPr>
              <a:t>User</a:t>
            </a:r>
            <a:r>
              <a:rPr lang="en-US" sz="2800" spc="5" dirty="0">
                <a:solidFill>
                  <a:srgbClr val="124F5C"/>
                </a:solidFill>
                <a:latin typeface="+mn-lt"/>
                <a:cs typeface="Arial MT"/>
              </a:rPr>
              <a:t> </a:t>
            </a:r>
            <a:r>
              <a:rPr lang="en-US" sz="2800" spc="-5" dirty="0">
                <a:solidFill>
                  <a:srgbClr val="124F5C"/>
                </a:solidFill>
                <a:latin typeface="+mn-lt"/>
                <a:cs typeface="Arial MT"/>
              </a:rPr>
              <a:t>review</a:t>
            </a:r>
            <a:endParaRPr lang="en-US" sz="2800" dirty="0">
              <a:latin typeface="+mn-lt"/>
              <a:cs typeface="Arial MT"/>
            </a:endParaRPr>
          </a:p>
          <a:p>
            <a:pPr marL="432434" indent="-227329">
              <a:lnSpc>
                <a:spcPct val="100000"/>
              </a:lnSpc>
              <a:spcBef>
                <a:spcPts val="960"/>
              </a:spcBef>
              <a:buAutoNum type="arabicPeriod"/>
              <a:tabLst>
                <a:tab pos="433070" algn="l"/>
              </a:tabLst>
            </a:pPr>
            <a:r>
              <a:rPr lang="en-US" sz="2800" b="1" spc="-5" dirty="0">
                <a:solidFill>
                  <a:srgbClr val="124F5C"/>
                </a:solidFill>
                <a:latin typeface="+mn-lt"/>
                <a:cs typeface="Arial"/>
              </a:rPr>
              <a:t>Sentiment-</a:t>
            </a:r>
            <a:r>
              <a:rPr lang="en-US" sz="2800" b="1" spc="40" dirty="0">
                <a:solidFill>
                  <a:srgbClr val="124F5C"/>
                </a:solidFill>
                <a:latin typeface="+mn-lt"/>
                <a:cs typeface="Arial"/>
              </a:rPr>
              <a:t> </a:t>
            </a:r>
            <a:r>
              <a:rPr lang="en-US" sz="2800" spc="-5" dirty="0">
                <a:solidFill>
                  <a:srgbClr val="124F5C"/>
                </a:solidFill>
                <a:latin typeface="+mn-lt"/>
                <a:cs typeface="Arial MT"/>
              </a:rPr>
              <a:t>Positive/Negative/Neutral</a:t>
            </a:r>
            <a:endParaRPr lang="en-US" sz="2800" dirty="0">
              <a:latin typeface="+mn-lt"/>
              <a:cs typeface="Arial MT"/>
            </a:endParaRPr>
          </a:p>
          <a:p>
            <a:pPr marL="432434" indent="-227329">
              <a:lnSpc>
                <a:spcPct val="100000"/>
              </a:lnSpc>
              <a:spcBef>
                <a:spcPts val="960"/>
              </a:spcBef>
              <a:buAutoNum type="arabicPeriod"/>
              <a:tabLst>
                <a:tab pos="433070" algn="l"/>
              </a:tabLst>
            </a:pPr>
            <a:r>
              <a:rPr lang="en-US" sz="2800" b="1" spc="-5" dirty="0">
                <a:solidFill>
                  <a:srgbClr val="124F5C"/>
                </a:solidFill>
                <a:latin typeface="+mn-lt"/>
                <a:cs typeface="Arial"/>
              </a:rPr>
              <a:t>Sentiment</a:t>
            </a:r>
            <a:r>
              <a:rPr lang="en-US" sz="2800" b="1" spc="30" dirty="0">
                <a:solidFill>
                  <a:srgbClr val="124F5C"/>
                </a:solidFill>
                <a:latin typeface="+mn-lt"/>
                <a:cs typeface="Arial"/>
              </a:rPr>
              <a:t> </a:t>
            </a:r>
            <a:r>
              <a:rPr lang="en-US" sz="2800" b="1" spc="-5" dirty="0">
                <a:solidFill>
                  <a:srgbClr val="124F5C"/>
                </a:solidFill>
                <a:latin typeface="+mn-lt"/>
                <a:cs typeface="Arial"/>
              </a:rPr>
              <a:t>Polarity-</a:t>
            </a:r>
            <a:r>
              <a:rPr lang="en-US" sz="2800" b="1" spc="55" dirty="0">
                <a:solidFill>
                  <a:srgbClr val="124F5C"/>
                </a:solidFill>
                <a:latin typeface="+mn-lt"/>
                <a:cs typeface="Arial"/>
              </a:rPr>
              <a:t> </a:t>
            </a:r>
            <a:r>
              <a:rPr lang="en-US" sz="2800" spc="-5" dirty="0">
                <a:solidFill>
                  <a:srgbClr val="124F5C"/>
                </a:solidFill>
                <a:latin typeface="+mn-lt"/>
                <a:cs typeface="Arial MT"/>
              </a:rPr>
              <a:t>Sentiment</a:t>
            </a:r>
            <a:r>
              <a:rPr lang="en-US" sz="2800" spc="5" dirty="0">
                <a:solidFill>
                  <a:srgbClr val="124F5C"/>
                </a:solidFill>
                <a:latin typeface="+mn-lt"/>
                <a:cs typeface="Arial MT"/>
              </a:rPr>
              <a:t> </a:t>
            </a:r>
            <a:r>
              <a:rPr lang="en-US" sz="2800" spc="-5" dirty="0">
                <a:solidFill>
                  <a:srgbClr val="124F5C"/>
                </a:solidFill>
                <a:latin typeface="+mn-lt"/>
                <a:cs typeface="Arial MT"/>
              </a:rPr>
              <a:t>polarity score</a:t>
            </a:r>
            <a:endParaRPr lang="en-US" sz="2800" dirty="0">
              <a:latin typeface="+mn-lt"/>
              <a:cs typeface="Arial MT"/>
            </a:endParaRPr>
          </a:p>
          <a:p>
            <a:pPr marL="432434" indent="-227329">
              <a:lnSpc>
                <a:spcPct val="100000"/>
              </a:lnSpc>
              <a:spcBef>
                <a:spcPts val="965"/>
              </a:spcBef>
              <a:buAutoNum type="arabicPeriod"/>
              <a:tabLst>
                <a:tab pos="433070" algn="l"/>
              </a:tabLst>
            </a:pPr>
            <a:r>
              <a:rPr lang="en-US" sz="2800" b="1" spc="-5" dirty="0">
                <a:solidFill>
                  <a:srgbClr val="124F5C"/>
                </a:solidFill>
                <a:latin typeface="+mn-lt"/>
                <a:cs typeface="Arial"/>
              </a:rPr>
              <a:t>Sentiment</a:t>
            </a:r>
            <a:r>
              <a:rPr lang="en-US" sz="2800" b="1" spc="30" dirty="0">
                <a:solidFill>
                  <a:srgbClr val="124F5C"/>
                </a:solidFill>
                <a:latin typeface="+mn-lt"/>
                <a:cs typeface="Arial"/>
              </a:rPr>
              <a:t> </a:t>
            </a:r>
            <a:r>
              <a:rPr lang="en-US" sz="2800" b="1" spc="-5" dirty="0">
                <a:solidFill>
                  <a:srgbClr val="124F5C"/>
                </a:solidFill>
                <a:latin typeface="+mn-lt"/>
                <a:cs typeface="Arial"/>
              </a:rPr>
              <a:t>Subjectivity-</a:t>
            </a:r>
            <a:r>
              <a:rPr lang="en-US" sz="2800" b="1" spc="70" dirty="0">
                <a:solidFill>
                  <a:srgbClr val="124F5C"/>
                </a:solidFill>
                <a:latin typeface="+mn-lt"/>
                <a:cs typeface="Arial"/>
              </a:rPr>
              <a:t> </a:t>
            </a:r>
            <a:r>
              <a:rPr lang="en-US" sz="2800" spc="-5" dirty="0">
                <a:solidFill>
                  <a:srgbClr val="124F5C"/>
                </a:solidFill>
                <a:latin typeface="+mn-lt"/>
                <a:cs typeface="Arial MT"/>
              </a:rPr>
              <a:t>Sentiment</a:t>
            </a:r>
            <a:r>
              <a:rPr lang="en-US" sz="2800" dirty="0">
                <a:solidFill>
                  <a:srgbClr val="124F5C"/>
                </a:solidFill>
                <a:latin typeface="+mn-lt"/>
                <a:cs typeface="Arial MT"/>
              </a:rPr>
              <a:t> </a:t>
            </a:r>
            <a:r>
              <a:rPr lang="en-US" sz="2800" spc="-5" dirty="0">
                <a:solidFill>
                  <a:srgbClr val="124F5C"/>
                </a:solidFill>
                <a:latin typeface="+mn-lt"/>
                <a:cs typeface="Arial MT"/>
              </a:rPr>
              <a:t>subjectivity</a:t>
            </a:r>
            <a:r>
              <a:rPr lang="en-US" sz="2800" spc="-10" dirty="0">
                <a:solidFill>
                  <a:srgbClr val="124F5C"/>
                </a:solidFill>
                <a:latin typeface="+mn-lt"/>
                <a:cs typeface="Arial MT"/>
              </a:rPr>
              <a:t> </a:t>
            </a:r>
            <a:r>
              <a:rPr lang="en-US" sz="2800" spc="-5" dirty="0">
                <a:solidFill>
                  <a:srgbClr val="124F5C"/>
                </a:solidFill>
                <a:latin typeface="+mn-lt"/>
                <a:cs typeface="Arial MT"/>
              </a:rPr>
              <a:t>score</a:t>
            </a:r>
          </a:p>
          <a:p>
            <a:pPr marL="432434" indent="-227329">
              <a:lnSpc>
                <a:spcPct val="100000"/>
              </a:lnSpc>
              <a:spcBef>
                <a:spcPts val="965"/>
              </a:spcBef>
              <a:buFont typeface="Arial" panose="020B0604020202020204" pitchFamily="34" charset="0"/>
              <a:buAutoNum type="arabicPeriod"/>
              <a:tabLst>
                <a:tab pos="433070" algn="l"/>
              </a:tabLst>
            </a:pPr>
            <a:r>
              <a:rPr lang="en-US" b="1" spc="-5" dirty="0">
                <a:solidFill>
                  <a:srgbClr val="124F5C"/>
                </a:solidFill>
                <a:cs typeface="Arial MT"/>
              </a:rPr>
              <a:t>EDA</a:t>
            </a:r>
            <a:r>
              <a:rPr lang="en-US" spc="-5" dirty="0">
                <a:solidFill>
                  <a:srgbClr val="124F5C"/>
                </a:solidFill>
                <a:cs typeface="Arial MT"/>
              </a:rPr>
              <a:t>-Exploratory Data Analysis</a:t>
            </a:r>
            <a:endParaRPr lang="en-IN" b="0" i="0" dirty="0">
              <a:solidFill>
                <a:srgbClr val="212121"/>
              </a:solidFill>
              <a:effectLst/>
              <a:latin typeface="Roboto" panose="02000000000000000000" pitchFamily="2" charset="0"/>
            </a:endParaRPr>
          </a:p>
          <a:p>
            <a:pPr marL="205105" indent="0">
              <a:lnSpc>
                <a:spcPct val="100000"/>
              </a:lnSpc>
              <a:spcBef>
                <a:spcPts val="965"/>
              </a:spcBef>
              <a:buNone/>
              <a:tabLst>
                <a:tab pos="433070" algn="l"/>
              </a:tabLst>
            </a:pPr>
            <a:endParaRPr lang="en-US" sz="2800" dirty="0">
              <a:latin typeface="+mn-lt"/>
              <a:cs typeface="Arial MT"/>
            </a:endParaRPr>
          </a:p>
          <a:p>
            <a:pPr marL="0" indent="0">
              <a:buNone/>
            </a:pPr>
            <a:endParaRPr lang="en-IN" dirty="0"/>
          </a:p>
        </p:txBody>
      </p:sp>
      <p:sp>
        <p:nvSpPr>
          <p:cNvPr id="4" name="object 13">
            <a:extLst>
              <a:ext uri="{FF2B5EF4-FFF2-40B4-BE49-F238E27FC236}">
                <a16:creationId xmlns:a16="http://schemas.microsoft.com/office/drawing/2014/main" id="{5D0E2F42-9360-7083-4282-5E420901E343}"/>
              </a:ext>
            </a:extLst>
          </p:cNvPr>
          <p:cNvSpPr/>
          <p:nvPr/>
        </p:nvSpPr>
        <p:spPr>
          <a:xfrm>
            <a:off x="324942" y="427900"/>
            <a:ext cx="784768" cy="735075"/>
          </a:xfrm>
          <a:prstGeom prst="rect">
            <a:avLst/>
          </a:prstGeom>
          <a:blipFill>
            <a:blip r:embed="rId2" cstate="print"/>
            <a:stretch>
              <a:fillRect/>
            </a:stretch>
          </a:blipFill>
        </p:spPr>
        <p:txBody>
          <a:bodyPr wrap="square" lIns="0" tIns="0" rIns="0" bIns="0" rtlCol="0"/>
          <a:lstStyle/>
          <a:p>
            <a:endParaRPr/>
          </a:p>
        </p:txBody>
      </p:sp>
      <p:pic>
        <p:nvPicPr>
          <p:cNvPr id="5" name="Picture 4">
            <a:extLst>
              <a:ext uri="{FF2B5EF4-FFF2-40B4-BE49-F238E27FC236}">
                <a16:creationId xmlns:a16="http://schemas.microsoft.com/office/drawing/2014/main" id="{F6A23648-7026-22AD-C147-AAE2AB3970CE}"/>
              </a:ext>
            </a:extLst>
          </p:cNvPr>
          <p:cNvPicPr>
            <a:picLocks noChangeAspect="1"/>
          </p:cNvPicPr>
          <p:nvPr/>
        </p:nvPicPr>
        <p:blipFill>
          <a:blip r:embed="rId3"/>
          <a:stretch>
            <a:fillRect/>
          </a:stretch>
        </p:blipFill>
        <p:spPr>
          <a:xfrm>
            <a:off x="11544345" y="139777"/>
            <a:ext cx="466725" cy="523875"/>
          </a:xfrm>
          <a:prstGeom prst="rect">
            <a:avLst/>
          </a:prstGeom>
        </p:spPr>
      </p:pic>
      <p:pic>
        <p:nvPicPr>
          <p:cNvPr id="6" name="Picture 2" descr="7 Best Shopify Product Review Apps to Boost Online Business">
            <a:extLst>
              <a:ext uri="{FF2B5EF4-FFF2-40B4-BE49-F238E27FC236}">
                <a16:creationId xmlns:a16="http://schemas.microsoft.com/office/drawing/2014/main" id="{4FB099B4-FCA5-75BF-1B81-37E5659A7325}"/>
              </a:ext>
            </a:extLst>
          </p:cNvPr>
          <p:cNvPicPr>
            <a:picLocks noChangeAspect="1" noChangeArrowheads="1"/>
          </p:cNvPicPr>
          <p:nvPr/>
        </p:nvPicPr>
        <p:blipFill>
          <a:blip r:embed="rId4">
            <a:clrChange>
              <a:clrFrom>
                <a:srgbClr val="99DEE5"/>
              </a:clrFrom>
              <a:clrTo>
                <a:srgbClr val="99DEE5">
                  <a:alpha val="0"/>
                </a:srgbClr>
              </a:clrTo>
            </a:clrChange>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471821" y="4210775"/>
            <a:ext cx="5720179" cy="2647225"/>
          </a:xfrm>
          <a:prstGeom prst="rect">
            <a:avLst/>
          </a:prstGeom>
        </p:spPr>
        <p:style>
          <a:lnRef idx="0">
            <a:schemeClr val="accent5"/>
          </a:lnRef>
          <a:fillRef idx="3">
            <a:schemeClr val="accent5"/>
          </a:fillRef>
          <a:effectRef idx="3">
            <a:schemeClr val="accent5"/>
          </a:effectRef>
          <a:fontRef idx="minor">
            <a:schemeClr val="lt1"/>
          </a:fontRef>
        </p:style>
      </p:pic>
    </p:spTree>
    <p:extLst>
      <p:ext uri="{BB962C8B-B14F-4D97-AF65-F5344CB8AC3E}">
        <p14:creationId xmlns:p14="http://schemas.microsoft.com/office/powerpoint/2010/main" val="525867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3424-28E9-421F-2B97-1F0484841301}"/>
              </a:ext>
            </a:extLst>
          </p:cNvPr>
          <p:cNvSpPr>
            <a:spLocks noGrp="1"/>
          </p:cNvSpPr>
          <p:nvPr>
            <p:ph type="title"/>
          </p:nvPr>
        </p:nvSpPr>
        <p:spPr>
          <a:xfrm>
            <a:off x="1232916" y="365125"/>
            <a:ext cx="10120884" cy="707771"/>
          </a:xfrm>
        </p:spPr>
        <p:txBody>
          <a:bodyPr/>
          <a:lstStyle/>
          <a:p>
            <a:r>
              <a:rPr lang="en-IN" sz="4400" b="1" dirty="0">
                <a:solidFill>
                  <a:srgbClr val="FF0000"/>
                </a:solidFill>
                <a:latin typeface="Old Standard TT"/>
                <a:cs typeface="Old Standard TT"/>
              </a:rPr>
              <a:t>OVERVIEW OF</a:t>
            </a:r>
            <a:r>
              <a:rPr lang="en-IN" sz="4400" b="1" spc="-95" dirty="0">
                <a:solidFill>
                  <a:srgbClr val="FF0000"/>
                </a:solidFill>
                <a:latin typeface="Old Standard TT"/>
                <a:cs typeface="Old Standard TT"/>
              </a:rPr>
              <a:t> </a:t>
            </a:r>
            <a:r>
              <a:rPr lang="en-IN" sz="4400" b="1" dirty="0">
                <a:solidFill>
                  <a:srgbClr val="FF0000"/>
                </a:solidFill>
                <a:latin typeface="Old Standard TT"/>
                <a:cs typeface="Old Standard TT"/>
              </a:rPr>
              <a:t>ANALYSIS</a:t>
            </a:r>
            <a:endParaRPr lang="en-IN" dirty="0">
              <a:solidFill>
                <a:srgbClr val="FF0000"/>
              </a:solidFill>
            </a:endParaRPr>
          </a:p>
        </p:txBody>
      </p:sp>
      <p:grpSp>
        <p:nvGrpSpPr>
          <p:cNvPr id="4" name="object 4">
            <a:extLst>
              <a:ext uri="{FF2B5EF4-FFF2-40B4-BE49-F238E27FC236}">
                <a16:creationId xmlns:a16="http://schemas.microsoft.com/office/drawing/2014/main" id="{DC47A974-A1E6-AD1A-C13A-6AB2762718FC}"/>
              </a:ext>
            </a:extLst>
          </p:cNvPr>
          <p:cNvGrpSpPr/>
          <p:nvPr/>
        </p:nvGrpSpPr>
        <p:grpSpPr>
          <a:xfrm>
            <a:off x="478536" y="263652"/>
            <a:ext cx="809625" cy="809625"/>
            <a:chOff x="478536" y="263652"/>
            <a:chExt cx="809625" cy="809625"/>
          </a:xfrm>
        </p:grpSpPr>
        <p:sp>
          <p:nvSpPr>
            <p:cNvPr id="5" name="object 5">
              <a:extLst>
                <a:ext uri="{FF2B5EF4-FFF2-40B4-BE49-F238E27FC236}">
                  <a16:creationId xmlns:a16="http://schemas.microsoft.com/office/drawing/2014/main" id="{B938C2EC-33E6-641D-1F46-5BBDA34E7453}"/>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FEDAB033-C07E-38E7-E622-099AA4038CC9}"/>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10">
            <a:extLst>
              <a:ext uri="{FF2B5EF4-FFF2-40B4-BE49-F238E27FC236}">
                <a16:creationId xmlns:a16="http://schemas.microsoft.com/office/drawing/2014/main" id="{901AC7FC-8BE5-753B-8A5B-12764521C94C}"/>
              </a:ext>
            </a:extLst>
          </p:cNvPr>
          <p:cNvSpPr>
            <a:spLocks noGrp="1"/>
          </p:cNvSpPr>
          <p:nvPr>
            <p:ph idx="1"/>
          </p:nvPr>
        </p:nvSpPr>
        <p:spPr>
          <a:xfrm>
            <a:off x="0" y="1804610"/>
            <a:ext cx="3142695" cy="618994"/>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normAutofit/>
          </a:bodyPr>
          <a:lstStyle/>
          <a:p>
            <a:pPr marL="0" indent="0">
              <a:buNone/>
            </a:pPr>
            <a:endParaRPr lang="en-IN" spc="-5" dirty="0">
              <a:solidFill>
                <a:srgbClr val="FFFFFF"/>
              </a:solidFill>
              <a:latin typeface="Arial"/>
              <a:cs typeface="Arial"/>
            </a:endParaRPr>
          </a:p>
          <a:p>
            <a:pPr marL="0" indent="0">
              <a:buNone/>
            </a:pPr>
            <a:endParaRPr lang="en-IN" spc="-5" dirty="0">
              <a:solidFill>
                <a:srgbClr val="FFFFFF"/>
              </a:solidFill>
              <a:latin typeface="Arial"/>
              <a:cs typeface="Arial"/>
            </a:endParaRPr>
          </a:p>
          <a:p>
            <a:pPr marL="0" indent="0">
              <a:buNone/>
            </a:pPr>
            <a:endParaRPr lang="en-IN" sz="2800" dirty="0">
              <a:latin typeface="Arial"/>
              <a:cs typeface="Arial"/>
            </a:endParaRPr>
          </a:p>
          <a:p>
            <a:endParaRPr lang="en-IN" dirty="0"/>
          </a:p>
        </p:txBody>
      </p:sp>
      <p:sp>
        <p:nvSpPr>
          <p:cNvPr id="8" name="object 13">
            <a:extLst>
              <a:ext uri="{FF2B5EF4-FFF2-40B4-BE49-F238E27FC236}">
                <a16:creationId xmlns:a16="http://schemas.microsoft.com/office/drawing/2014/main" id="{C01F1BC5-4C6B-D5FD-4C44-63A9CAD58191}"/>
              </a:ext>
            </a:extLst>
          </p:cNvPr>
          <p:cNvSpPr/>
          <p:nvPr/>
        </p:nvSpPr>
        <p:spPr>
          <a:xfrm>
            <a:off x="2799068" y="1777976"/>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r>
              <a:rPr lang="en-US" dirty="0"/>
              <a:t> </a:t>
            </a:r>
            <a:endParaRPr lang="en-IN" dirty="0"/>
          </a:p>
        </p:txBody>
      </p:sp>
      <p:sp>
        <p:nvSpPr>
          <p:cNvPr id="9" name="TextBox 8">
            <a:extLst>
              <a:ext uri="{FF2B5EF4-FFF2-40B4-BE49-F238E27FC236}">
                <a16:creationId xmlns:a16="http://schemas.microsoft.com/office/drawing/2014/main" id="{D9EA2FBD-E035-4FF3-274A-AB17DD2E4831}"/>
              </a:ext>
            </a:extLst>
          </p:cNvPr>
          <p:cNvSpPr txBox="1"/>
          <p:nvPr/>
        </p:nvSpPr>
        <p:spPr>
          <a:xfrm>
            <a:off x="3391271" y="1864445"/>
            <a:ext cx="2121762" cy="646331"/>
          </a:xfrm>
          <a:prstGeom prst="rect">
            <a:avLst/>
          </a:prstGeom>
          <a:noFill/>
        </p:spPr>
        <p:txBody>
          <a:bodyPr wrap="square" rtlCol="0">
            <a:spAutoFit/>
          </a:bodyPr>
          <a:lstStyle/>
          <a:p>
            <a:r>
              <a:rPr lang="en-IN" sz="1800" spc="-5" dirty="0">
                <a:solidFill>
                  <a:srgbClr val="FFFFFF"/>
                </a:solidFill>
                <a:latin typeface="Arial"/>
                <a:cs typeface="Arial"/>
              </a:rPr>
              <a:t>Data</a:t>
            </a:r>
            <a:r>
              <a:rPr lang="en-IN" sz="1800" spc="-75" dirty="0">
                <a:solidFill>
                  <a:srgbClr val="FFFFFF"/>
                </a:solidFill>
                <a:latin typeface="Arial"/>
                <a:cs typeface="Arial"/>
              </a:rPr>
              <a:t> </a:t>
            </a:r>
            <a:r>
              <a:rPr lang="en-IN" sz="1800" spc="-5" dirty="0">
                <a:solidFill>
                  <a:srgbClr val="FFFFFF"/>
                </a:solidFill>
                <a:latin typeface="Arial"/>
                <a:cs typeface="Arial"/>
              </a:rPr>
              <a:t>Exploration</a:t>
            </a:r>
            <a:endParaRPr lang="en-IN" sz="1800" dirty="0">
              <a:latin typeface="Arial"/>
              <a:cs typeface="Arial"/>
            </a:endParaRPr>
          </a:p>
          <a:p>
            <a:endParaRPr lang="en-IN" dirty="0"/>
          </a:p>
        </p:txBody>
      </p:sp>
      <p:sp>
        <p:nvSpPr>
          <p:cNvPr id="12" name="TextBox 11">
            <a:extLst>
              <a:ext uri="{FF2B5EF4-FFF2-40B4-BE49-F238E27FC236}">
                <a16:creationId xmlns:a16="http://schemas.microsoft.com/office/drawing/2014/main" id="{3BDD1F1C-A3E8-4548-C376-F215D78FB0B9}"/>
              </a:ext>
            </a:extLst>
          </p:cNvPr>
          <p:cNvSpPr txBox="1"/>
          <p:nvPr/>
        </p:nvSpPr>
        <p:spPr>
          <a:xfrm rot="10800000" flipH="1" flipV="1">
            <a:off x="666344" y="1943455"/>
            <a:ext cx="1988079" cy="369332"/>
          </a:xfrm>
          <a:prstGeom prst="rect">
            <a:avLst/>
          </a:prstGeom>
          <a:noFill/>
        </p:spPr>
        <p:txBody>
          <a:bodyPr wrap="square" rtlCol="0">
            <a:spAutoFit/>
          </a:bodyPr>
          <a:lstStyle/>
          <a:p>
            <a:pPr marL="12700">
              <a:lnSpc>
                <a:spcPct val="100000"/>
              </a:lnSpc>
              <a:spcBef>
                <a:spcPts val="100"/>
              </a:spcBef>
            </a:pPr>
            <a:r>
              <a:rPr lang="en-IN" sz="1800" spc="-5">
                <a:solidFill>
                  <a:srgbClr val="FFFFFF"/>
                </a:solidFill>
                <a:latin typeface="Arial"/>
                <a:cs typeface="Arial"/>
              </a:rPr>
              <a:t>Data</a:t>
            </a:r>
            <a:r>
              <a:rPr lang="en-IN" sz="1800" spc="-70">
                <a:solidFill>
                  <a:srgbClr val="FFFFFF"/>
                </a:solidFill>
                <a:latin typeface="Arial"/>
                <a:cs typeface="Arial"/>
              </a:rPr>
              <a:t> </a:t>
            </a:r>
            <a:r>
              <a:rPr lang="en-IN" sz="1800" spc="-5">
                <a:solidFill>
                  <a:srgbClr val="FFFFFF"/>
                </a:solidFill>
                <a:latin typeface="Arial"/>
                <a:cs typeface="Arial"/>
              </a:rPr>
              <a:t>Cleaning</a:t>
            </a:r>
            <a:endParaRPr lang="en-IN" sz="1800" dirty="0">
              <a:latin typeface="Arial"/>
              <a:cs typeface="Arial"/>
            </a:endParaRPr>
          </a:p>
        </p:txBody>
      </p:sp>
      <p:sp>
        <p:nvSpPr>
          <p:cNvPr id="13" name="object 7">
            <a:extLst>
              <a:ext uri="{FF2B5EF4-FFF2-40B4-BE49-F238E27FC236}">
                <a16:creationId xmlns:a16="http://schemas.microsoft.com/office/drawing/2014/main" id="{738FF47B-7019-D1F0-D6C8-2972BC260203}"/>
              </a:ext>
            </a:extLst>
          </p:cNvPr>
          <p:cNvSpPr/>
          <p:nvPr/>
        </p:nvSpPr>
        <p:spPr>
          <a:xfrm>
            <a:off x="5761609" y="1777976"/>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dirty="0"/>
          </a:p>
        </p:txBody>
      </p:sp>
      <p:sp>
        <p:nvSpPr>
          <p:cNvPr id="14" name="TextBox 13">
            <a:extLst>
              <a:ext uri="{FF2B5EF4-FFF2-40B4-BE49-F238E27FC236}">
                <a16:creationId xmlns:a16="http://schemas.microsoft.com/office/drawing/2014/main" id="{1EFB5CD3-538F-6C4E-58E0-2E84FD0ECDCA}"/>
              </a:ext>
            </a:extLst>
          </p:cNvPr>
          <p:cNvSpPr txBox="1"/>
          <p:nvPr/>
        </p:nvSpPr>
        <p:spPr>
          <a:xfrm>
            <a:off x="6104879" y="1864446"/>
            <a:ext cx="2684014" cy="646331"/>
          </a:xfrm>
          <a:prstGeom prst="rect">
            <a:avLst/>
          </a:prstGeom>
          <a:noFill/>
        </p:spPr>
        <p:txBody>
          <a:bodyPr wrap="square" rtlCol="0">
            <a:spAutoFit/>
          </a:bodyPr>
          <a:lstStyle/>
          <a:p>
            <a:r>
              <a:rPr lang="en-IN" sz="1800" spc="-5" dirty="0">
                <a:solidFill>
                  <a:srgbClr val="FFFFFF"/>
                </a:solidFill>
                <a:latin typeface="Arial"/>
                <a:cs typeface="Arial"/>
              </a:rPr>
              <a:t>Predictive</a:t>
            </a:r>
            <a:r>
              <a:rPr lang="en-IN" sz="1800" spc="-25" dirty="0">
                <a:solidFill>
                  <a:srgbClr val="FFFFFF"/>
                </a:solidFill>
                <a:latin typeface="Arial"/>
                <a:cs typeface="Arial"/>
              </a:rPr>
              <a:t> </a:t>
            </a:r>
            <a:r>
              <a:rPr lang="en-IN" sz="1800" spc="-10" dirty="0" err="1">
                <a:solidFill>
                  <a:srgbClr val="FFFFFF"/>
                </a:solidFill>
                <a:latin typeface="Arial"/>
                <a:cs typeface="Arial"/>
              </a:rPr>
              <a:t>Modeling</a:t>
            </a:r>
            <a:endParaRPr lang="en-IN" sz="1800" dirty="0">
              <a:latin typeface="Arial"/>
              <a:cs typeface="Arial"/>
            </a:endParaRPr>
          </a:p>
          <a:p>
            <a:endParaRPr lang="en-IN" dirty="0"/>
          </a:p>
        </p:txBody>
      </p:sp>
      <p:sp>
        <p:nvSpPr>
          <p:cNvPr id="16" name="object 7">
            <a:extLst>
              <a:ext uri="{FF2B5EF4-FFF2-40B4-BE49-F238E27FC236}">
                <a16:creationId xmlns:a16="http://schemas.microsoft.com/office/drawing/2014/main" id="{62929134-9077-A010-C156-811B94E9F991}"/>
              </a:ext>
            </a:extLst>
          </p:cNvPr>
          <p:cNvSpPr/>
          <p:nvPr/>
        </p:nvSpPr>
        <p:spPr>
          <a:xfrm>
            <a:off x="8744503" y="1777976"/>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dirty="0"/>
          </a:p>
        </p:txBody>
      </p:sp>
      <p:sp>
        <p:nvSpPr>
          <p:cNvPr id="17" name="TextBox 16">
            <a:extLst>
              <a:ext uri="{FF2B5EF4-FFF2-40B4-BE49-F238E27FC236}">
                <a16:creationId xmlns:a16="http://schemas.microsoft.com/office/drawing/2014/main" id="{9E670977-DE94-C17D-0D67-3918197572A6}"/>
              </a:ext>
            </a:extLst>
          </p:cNvPr>
          <p:cNvSpPr txBox="1"/>
          <p:nvPr/>
        </p:nvSpPr>
        <p:spPr>
          <a:xfrm>
            <a:off x="9315995" y="1864445"/>
            <a:ext cx="1869869" cy="369332"/>
          </a:xfrm>
          <a:prstGeom prst="rect">
            <a:avLst/>
          </a:prstGeom>
          <a:noFill/>
        </p:spPr>
        <p:txBody>
          <a:bodyPr wrap="square" rtlCol="0">
            <a:spAutoFit/>
          </a:bodyPr>
          <a:lstStyle/>
          <a:p>
            <a:r>
              <a:rPr lang="en-US" b="1" dirty="0">
                <a:solidFill>
                  <a:schemeClr val="bg1"/>
                </a:solidFill>
              </a:rPr>
              <a:t>Review </a:t>
            </a:r>
            <a:r>
              <a:rPr lang="en-US" dirty="0">
                <a:solidFill>
                  <a:schemeClr val="bg1"/>
                </a:solidFill>
                <a:latin typeface="Arial" panose="020B0604020202020204" pitchFamily="34" charset="0"/>
                <a:cs typeface="Arial" panose="020B0604020202020204" pitchFamily="34" charset="0"/>
              </a:rPr>
              <a:t>analysis</a:t>
            </a:r>
            <a:endParaRPr lang="en-IN" dirty="0">
              <a:solidFill>
                <a:schemeClr val="bg1"/>
              </a:solidFill>
              <a:latin typeface="Arial" panose="020B0604020202020204" pitchFamily="34" charset="0"/>
              <a:cs typeface="Arial" panose="020B0604020202020204" pitchFamily="34" charset="0"/>
            </a:endParaRPr>
          </a:p>
        </p:txBody>
      </p:sp>
      <p:sp>
        <p:nvSpPr>
          <p:cNvPr id="18" name="object 18">
            <a:extLst>
              <a:ext uri="{FF2B5EF4-FFF2-40B4-BE49-F238E27FC236}">
                <a16:creationId xmlns:a16="http://schemas.microsoft.com/office/drawing/2014/main" id="{5BBCB7B8-886D-7F84-B55E-BFB0DB427ACB}"/>
              </a:ext>
            </a:extLst>
          </p:cNvPr>
          <p:cNvSpPr/>
          <p:nvPr/>
        </p:nvSpPr>
        <p:spPr>
          <a:xfrm>
            <a:off x="1043163" y="2790704"/>
            <a:ext cx="652472" cy="742609"/>
          </a:xfrm>
          <a:prstGeom prst="rect">
            <a:avLst/>
          </a:prstGeom>
          <a:blipFill>
            <a:blip r:embed="rId4" cstate="print"/>
            <a:stretch>
              <a:fillRect/>
            </a:stretch>
          </a:blipFill>
        </p:spPr>
        <p:txBody>
          <a:bodyPr wrap="square" lIns="0" tIns="0" rIns="0" bIns="0" rtlCol="0"/>
          <a:lstStyle/>
          <a:p>
            <a:endParaRPr/>
          </a:p>
        </p:txBody>
      </p:sp>
      <p:sp>
        <p:nvSpPr>
          <p:cNvPr id="19" name="object 16">
            <a:extLst>
              <a:ext uri="{FF2B5EF4-FFF2-40B4-BE49-F238E27FC236}">
                <a16:creationId xmlns:a16="http://schemas.microsoft.com/office/drawing/2014/main" id="{3E14B150-9FA9-7922-CC80-A86686464279}"/>
              </a:ext>
            </a:extLst>
          </p:cNvPr>
          <p:cNvSpPr/>
          <p:nvPr/>
        </p:nvSpPr>
        <p:spPr>
          <a:xfrm>
            <a:off x="4055157" y="2886982"/>
            <a:ext cx="1040626" cy="646331"/>
          </a:xfrm>
          <a:prstGeom prst="rect">
            <a:avLst/>
          </a:prstGeom>
          <a:blipFill>
            <a:blip r:embed="rId5" cstate="print"/>
            <a:stretch>
              <a:fillRect/>
            </a:stretch>
          </a:blipFill>
        </p:spPr>
        <p:txBody>
          <a:bodyPr wrap="square" lIns="0" tIns="0" rIns="0" bIns="0" rtlCol="0"/>
          <a:lstStyle/>
          <a:p>
            <a:endParaRPr/>
          </a:p>
        </p:txBody>
      </p:sp>
      <p:sp>
        <p:nvSpPr>
          <p:cNvPr id="20" name="object 17">
            <a:extLst>
              <a:ext uri="{FF2B5EF4-FFF2-40B4-BE49-F238E27FC236}">
                <a16:creationId xmlns:a16="http://schemas.microsoft.com/office/drawing/2014/main" id="{651F1A04-7C33-8008-B683-4ABC7D39753D}"/>
              </a:ext>
            </a:extLst>
          </p:cNvPr>
          <p:cNvSpPr/>
          <p:nvPr/>
        </p:nvSpPr>
        <p:spPr>
          <a:xfrm>
            <a:off x="7183234" y="2886982"/>
            <a:ext cx="1040626" cy="646330"/>
          </a:xfrm>
          <a:prstGeom prst="rect">
            <a:avLst/>
          </a:prstGeom>
          <a:blipFill>
            <a:blip r:embed="rId6" cstate="print"/>
            <a:stretch>
              <a:fillRect/>
            </a:stretch>
          </a:blipFill>
        </p:spPr>
        <p:txBody>
          <a:bodyPr wrap="square" lIns="0" tIns="0" rIns="0" bIns="0" rtlCol="0"/>
          <a:lstStyle/>
          <a:p>
            <a:endParaRPr/>
          </a:p>
        </p:txBody>
      </p:sp>
      <p:sp>
        <p:nvSpPr>
          <p:cNvPr id="22" name="TextBox 21">
            <a:extLst>
              <a:ext uri="{FF2B5EF4-FFF2-40B4-BE49-F238E27FC236}">
                <a16:creationId xmlns:a16="http://schemas.microsoft.com/office/drawing/2014/main" id="{F180FD6C-4BA5-0C04-4E2D-E21508F41085}"/>
              </a:ext>
            </a:extLst>
          </p:cNvPr>
          <p:cNvSpPr txBox="1"/>
          <p:nvPr/>
        </p:nvSpPr>
        <p:spPr>
          <a:xfrm>
            <a:off x="666342" y="3817398"/>
            <a:ext cx="1988081" cy="1658018"/>
          </a:xfrm>
          <a:prstGeom prst="rect">
            <a:avLst/>
          </a:prstGeom>
          <a:noFill/>
        </p:spPr>
        <p:txBody>
          <a:bodyPr wrap="square">
            <a:spAutoFit/>
          </a:bodyPr>
          <a:lstStyle/>
          <a:p>
            <a:pPr marL="12700" marR="5080">
              <a:lnSpc>
                <a:spcPct val="114999"/>
              </a:lnSpc>
              <a:spcBef>
                <a:spcPts val="105"/>
              </a:spcBef>
            </a:pPr>
            <a:r>
              <a:rPr lang="en-US" sz="1800" spc="-5" dirty="0">
                <a:latin typeface="Arial"/>
                <a:cs typeface="Arial"/>
              </a:rPr>
              <a:t>Understand </a:t>
            </a:r>
            <a:r>
              <a:rPr lang="en-US" sz="1800" dirty="0">
                <a:latin typeface="Arial"/>
                <a:cs typeface="Arial"/>
              </a:rPr>
              <a:t>the  structure of the  </a:t>
            </a:r>
            <a:r>
              <a:rPr lang="en-US" sz="1800" spc="-5" dirty="0">
                <a:latin typeface="Arial"/>
                <a:cs typeface="Arial"/>
              </a:rPr>
              <a:t>dataset and clean  data before</a:t>
            </a:r>
            <a:r>
              <a:rPr lang="en-US" sz="1800" spc="-50" dirty="0">
                <a:latin typeface="Arial"/>
                <a:cs typeface="Arial"/>
              </a:rPr>
              <a:t> </a:t>
            </a:r>
            <a:r>
              <a:rPr lang="en-US" sz="1800" spc="-10" dirty="0">
                <a:latin typeface="Arial"/>
                <a:cs typeface="Arial"/>
              </a:rPr>
              <a:t>analysis</a:t>
            </a:r>
            <a:endParaRPr lang="en-US" sz="1800" dirty="0">
              <a:latin typeface="Arial"/>
              <a:cs typeface="Arial"/>
            </a:endParaRPr>
          </a:p>
        </p:txBody>
      </p:sp>
      <p:sp>
        <p:nvSpPr>
          <p:cNvPr id="24" name="TextBox 23">
            <a:extLst>
              <a:ext uri="{FF2B5EF4-FFF2-40B4-BE49-F238E27FC236}">
                <a16:creationId xmlns:a16="http://schemas.microsoft.com/office/drawing/2014/main" id="{4BBA085F-937D-A531-C9A7-AC86DF6B2B40}"/>
              </a:ext>
            </a:extLst>
          </p:cNvPr>
          <p:cNvSpPr txBox="1"/>
          <p:nvPr/>
        </p:nvSpPr>
        <p:spPr>
          <a:xfrm>
            <a:off x="3581689" y="3817398"/>
            <a:ext cx="1851446" cy="2295115"/>
          </a:xfrm>
          <a:prstGeom prst="rect">
            <a:avLst/>
          </a:prstGeom>
          <a:noFill/>
        </p:spPr>
        <p:txBody>
          <a:bodyPr wrap="square">
            <a:spAutoFit/>
          </a:bodyPr>
          <a:lstStyle/>
          <a:p>
            <a:pPr marL="12700" marR="5080">
              <a:lnSpc>
                <a:spcPct val="114999"/>
              </a:lnSpc>
              <a:spcBef>
                <a:spcPts val="95"/>
              </a:spcBef>
            </a:pPr>
            <a:r>
              <a:rPr lang="en-US" sz="1800" spc="-5" dirty="0">
                <a:latin typeface="Arial"/>
                <a:cs typeface="Arial"/>
              </a:rPr>
              <a:t>Uncover initial  patterns,  characteristics,</a:t>
            </a:r>
            <a:r>
              <a:rPr lang="en-US" sz="1800" spc="-30" dirty="0">
                <a:latin typeface="Arial"/>
                <a:cs typeface="Arial"/>
              </a:rPr>
              <a:t> </a:t>
            </a:r>
            <a:r>
              <a:rPr lang="en-US" sz="1800" spc="-5" dirty="0">
                <a:latin typeface="Arial"/>
                <a:cs typeface="Arial"/>
              </a:rPr>
              <a:t>and  points </a:t>
            </a:r>
            <a:r>
              <a:rPr lang="en-US" sz="1800" dirty="0">
                <a:latin typeface="Arial"/>
                <a:cs typeface="Arial"/>
              </a:rPr>
              <a:t>of </a:t>
            </a:r>
            <a:r>
              <a:rPr lang="en-US" sz="1800" spc="-5" dirty="0">
                <a:latin typeface="Arial"/>
                <a:cs typeface="Arial"/>
              </a:rPr>
              <a:t>interest  using visual  exploration</a:t>
            </a:r>
            <a:endParaRPr lang="en-US" sz="1800" dirty="0">
              <a:latin typeface="Arial"/>
              <a:cs typeface="Arial"/>
            </a:endParaRPr>
          </a:p>
        </p:txBody>
      </p:sp>
      <p:sp>
        <p:nvSpPr>
          <p:cNvPr id="26" name="TextBox 25">
            <a:extLst>
              <a:ext uri="{FF2B5EF4-FFF2-40B4-BE49-F238E27FC236}">
                <a16:creationId xmlns:a16="http://schemas.microsoft.com/office/drawing/2014/main" id="{AEF70350-1285-34DD-0090-1C291EDA2754}"/>
              </a:ext>
            </a:extLst>
          </p:cNvPr>
          <p:cNvSpPr txBox="1"/>
          <p:nvPr/>
        </p:nvSpPr>
        <p:spPr>
          <a:xfrm rot="10800000" flipV="1">
            <a:off x="6758867" y="3970026"/>
            <a:ext cx="2234213" cy="1658018"/>
          </a:xfrm>
          <a:prstGeom prst="rect">
            <a:avLst/>
          </a:prstGeom>
          <a:noFill/>
        </p:spPr>
        <p:txBody>
          <a:bodyPr wrap="square">
            <a:spAutoFit/>
          </a:bodyPr>
          <a:lstStyle/>
          <a:p>
            <a:pPr marL="12700" marR="5080">
              <a:lnSpc>
                <a:spcPct val="114999"/>
              </a:lnSpc>
              <a:spcBef>
                <a:spcPts val="100"/>
              </a:spcBef>
            </a:pPr>
            <a:r>
              <a:rPr lang="en-US" sz="1800" spc="-5" dirty="0">
                <a:latin typeface="Arial"/>
                <a:cs typeface="Arial"/>
              </a:rPr>
              <a:t>Formulate a  statistical model</a:t>
            </a:r>
            <a:r>
              <a:rPr lang="en-US" sz="1800" spc="-35" dirty="0">
                <a:latin typeface="Arial"/>
                <a:cs typeface="Arial"/>
              </a:rPr>
              <a:t> </a:t>
            </a:r>
            <a:r>
              <a:rPr lang="en-US" sz="1800" dirty="0">
                <a:latin typeface="Arial"/>
                <a:cs typeface="Arial"/>
              </a:rPr>
              <a:t>to  </a:t>
            </a:r>
            <a:r>
              <a:rPr lang="en-US" sz="1800" spc="-5" dirty="0">
                <a:latin typeface="Arial"/>
                <a:cs typeface="Arial"/>
              </a:rPr>
              <a:t>forecast an  outcome using  relevant</a:t>
            </a:r>
            <a:r>
              <a:rPr lang="en-US" sz="1800" spc="-40" dirty="0">
                <a:latin typeface="Arial"/>
                <a:cs typeface="Arial"/>
              </a:rPr>
              <a:t> </a:t>
            </a:r>
            <a:r>
              <a:rPr lang="en-US" sz="1800" spc="-5" dirty="0">
                <a:latin typeface="Arial"/>
                <a:cs typeface="Arial"/>
              </a:rPr>
              <a:t>predictors</a:t>
            </a:r>
            <a:endParaRPr lang="en-US" sz="1800" dirty="0">
              <a:latin typeface="Arial"/>
              <a:cs typeface="Arial"/>
            </a:endParaRPr>
          </a:p>
        </p:txBody>
      </p:sp>
      <p:pic>
        <p:nvPicPr>
          <p:cNvPr id="28" name="Picture 27" descr="Icon&#10;&#10;Description automatically generated with medium confidence">
            <a:extLst>
              <a:ext uri="{FF2B5EF4-FFF2-40B4-BE49-F238E27FC236}">
                <a16:creationId xmlns:a16="http://schemas.microsoft.com/office/drawing/2014/main" id="{0350EA79-5A77-ECCD-8794-6875A1491A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73046" y="2636667"/>
            <a:ext cx="1298944" cy="1242875"/>
          </a:xfrm>
          <a:prstGeom prst="rect">
            <a:avLst/>
          </a:prstGeom>
        </p:spPr>
      </p:pic>
      <p:sp>
        <p:nvSpPr>
          <p:cNvPr id="29" name="TextBox 28">
            <a:extLst>
              <a:ext uri="{FF2B5EF4-FFF2-40B4-BE49-F238E27FC236}">
                <a16:creationId xmlns:a16="http://schemas.microsoft.com/office/drawing/2014/main" id="{BBEF2839-8E58-6C2E-EE62-45BA809610D1}"/>
              </a:ext>
            </a:extLst>
          </p:cNvPr>
          <p:cNvSpPr txBox="1"/>
          <p:nvPr/>
        </p:nvSpPr>
        <p:spPr>
          <a:xfrm flipH="1">
            <a:off x="9410330" y="4145872"/>
            <a:ext cx="2115328" cy="923330"/>
          </a:xfrm>
          <a:prstGeom prst="rect">
            <a:avLst/>
          </a:prstGeom>
          <a:noFill/>
        </p:spPr>
        <p:txBody>
          <a:bodyPr wrap="square" rtlCol="0">
            <a:spAutoFit/>
          </a:bodyPr>
          <a:lstStyle/>
          <a:p>
            <a:r>
              <a:rPr lang="en-US" dirty="0"/>
              <a:t>To analysis the what type off Review’s are given</a:t>
            </a:r>
            <a:endParaRPr lang="en-IN" dirty="0"/>
          </a:p>
        </p:txBody>
      </p:sp>
      <p:pic>
        <p:nvPicPr>
          <p:cNvPr id="30" name="Picture 29">
            <a:extLst>
              <a:ext uri="{FF2B5EF4-FFF2-40B4-BE49-F238E27FC236}">
                <a16:creationId xmlns:a16="http://schemas.microsoft.com/office/drawing/2014/main" id="{876C0212-7F1C-5A16-8E3A-F7BA7B7553E7}"/>
              </a:ext>
            </a:extLst>
          </p:cNvPr>
          <p:cNvPicPr>
            <a:picLocks noChangeAspect="1"/>
          </p:cNvPicPr>
          <p:nvPr/>
        </p:nvPicPr>
        <p:blipFill>
          <a:blip r:embed="rId8"/>
          <a:stretch>
            <a:fillRect/>
          </a:stretch>
        </p:blipFill>
        <p:spPr>
          <a:xfrm>
            <a:off x="11544345" y="139777"/>
            <a:ext cx="466725" cy="523875"/>
          </a:xfrm>
          <a:prstGeom prst="rect">
            <a:avLst/>
          </a:prstGeom>
        </p:spPr>
      </p:pic>
    </p:spTree>
    <p:extLst>
      <p:ext uri="{BB962C8B-B14F-4D97-AF65-F5344CB8AC3E}">
        <p14:creationId xmlns:p14="http://schemas.microsoft.com/office/powerpoint/2010/main" val="1630256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A3A7-41B6-8764-4B67-AA46115EE522}"/>
              </a:ext>
            </a:extLst>
          </p:cNvPr>
          <p:cNvSpPr>
            <a:spLocks noGrp="1"/>
          </p:cNvSpPr>
          <p:nvPr>
            <p:ph type="title"/>
          </p:nvPr>
        </p:nvSpPr>
        <p:spPr>
          <a:xfrm>
            <a:off x="1065319" y="365125"/>
            <a:ext cx="4776187" cy="506273"/>
          </a:xfrm>
        </p:spPr>
        <p:txBody>
          <a:bodyPr>
            <a:normAutofit fontScale="90000"/>
          </a:bodyPr>
          <a:lstStyle/>
          <a:p>
            <a:r>
              <a:rPr lang="en-IN" sz="4400" spc="-110" dirty="0">
                <a:solidFill>
                  <a:srgbClr val="FF0000"/>
                </a:solidFill>
                <a:latin typeface="Arial" panose="020B0604020202020204" pitchFamily="34" charset="0"/>
                <a:cs typeface="Arial" panose="020B0604020202020204" pitchFamily="34" charset="0"/>
              </a:rPr>
              <a:t>Correlation</a:t>
            </a:r>
            <a:r>
              <a:rPr lang="en-IN" sz="4400" spc="-225" dirty="0">
                <a:solidFill>
                  <a:srgbClr val="FF0000"/>
                </a:solidFill>
                <a:latin typeface="Arial" panose="020B0604020202020204" pitchFamily="34" charset="0"/>
                <a:cs typeface="Arial" panose="020B0604020202020204" pitchFamily="34" charset="0"/>
              </a:rPr>
              <a:t> </a:t>
            </a:r>
            <a:r>
              <a:rPr lang="en-IN" sz="4400" spc="-90" dirty="0">
                <a:solidFill>
                  <a:srgbClr val="FF0000"/>
                </a:solidFill>
                <a:latin typeface="Arial" panose="020B0604020202020204" pitchFamily="34" charset="0"/>
                <a:cs typeface="Arial" panose="020B0604020202020204" pitchFamily="34" charset="0"/>
              </a:rPr>
              <a:t>Heatmap</a:t>
            </a:r>
            <a:endParaRPr lang="en-IN" dirty="0">
              <a:solidFill>
                <a:srgbClr val="FF0000"/>
              </a:solidFill>
              <a:latin typeface="Arial" panose="020B0604020202020204" pitchFamily="34" charset="0"/>
              <a:cs typeface="Arial" panose="020B0604020202020204" pitchFamily="34" charset="0"/>
            </a:endParaRPr>
          </a:p>
        </p:txBody>
      </p:sp>
      <p:sp>
        <p:nvSpPr>
          <p:cNvPr id="5" name="object 13">
            <a:extLst>
              <a:ext uri="{FF2B5EF4-FFF2-40B4-BE49-F238E27FC236}">
                <a16:creationId xmlns:a16="http://schemas.microsoft.com/office/drawing/2014/main" id="{038D5A40-F230-75A6-B30E-9AF2AC03CAF5}"/>
              </a:ext>
            </a:extLst>
          </p:cNvPr>
          <p:cNvSpPr/>
          <p:nvPr/>
        </p:nvSpPr>
        <p:spPr>
          <a:xfrm>
            <a:off x="393601" y="365126"/>
            <a:ext cx="671718" cy="569048"/>
          </a:xfrm>
          <a:prstGeom prst="rect">
            <a:avLst/>
          </a:prstGeom>
          <a:blipFill>
            <a:blip r:embed="rId2"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49522303-8652-3F31-DE4C-EB5F70C1DA51}"/>
              </a:ext>
            </a:extLst>
          </p:cNvPr>
          <p:cNvPicPr>
            <a:picLocks noChangeAspect="1"/>
          </p:cNvPicPr>
          <p:nvPr/>
        </p:nvPicPr>
        <p:blipFill>
          <a:blip r:embed="rId3"/>
          <a:stretch>
            <a:fillRect/>
          </a:stretch>
        </p:blipFill>
        <p:spPr>
          <a:xfrm>
            <a:off x="11544345" y="139777"/>
            <a:ext cx="466725" cy="523875"/>
          </a:xfrm>
          <a:prstGeom prst="rect">
            <a:avLst/>
          </a:prstGeom>
        </p:spPr>
      </p:pic>
      <p:sp>
        <p:nvSpPr>
          <p:cNvPr id="9" name="Content Placeholder 8">
            <a:extLst>
              <a:ext uri="{FF2B5EF4-FFF2-40B4-BE49-F238E27FC236}">
                <a16:creationId xmlns:a16="http://schemas.microsoft.com/office/drawing/2014/main" id="{4C9133AE-C940-E2FE-0518-D7EBC5015D5C}"/>
              </a:ext>
            </a:extLst>
          </p:cNvPr>
          <p:cNvSpPr>
            <a:spLocks noGrp="1"/>
          </p:cNvSpPr>
          <p:nvPr>
            <p:ph idx="1"/>
          </p:nvPr>
        </p:nvSpPr>
        <p:spPr>
          <a:xfrm>
            <a:off x="393601" y="1748901"/>
            <a:ext cx="10960199" cy="4428062"/>
          </a:xfrm>
        </p:spPr>
        <p:txBody>
          <a:bodyPr/>
          <a:lstStyle/>
          <a:p>
            <a:pPr marL="0" indent="0">
              <a:buNone/>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IN" dirty="0"/>
          </a:p>
        </p:txBody>
      </p:sp>
      <p:sp>
        <p:nvSpPr>
          <p:cNvPr id="17" name="object 3">
            <a:extLst>
              <a:ext uri="{FF2B5EF4-FFF2-40B4-BE49-F238E27FC236}">
                <a16:creationId xmlns:a16="http://schemas.microsoft.com/office/drawing/2014/main" id="{74CA1FC3-BE3A-6899-5339-79A9796FC52E}"/>
              </a:ext>
            </a:extLst>
          </p:cNvPr>
          <p:cNvSpPr txBox="1"/>
          <p:nvPr/>
        </p:nvSpPr>
        <p:spPr>
          <a:xfrm rot="10800000" flipH="1" flipV="1">
            <a:off x="435003" y="4215823"/>
            <a:ext cx="3595459" cy="935239"/>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10" dirty="0">
                <a:solidFill>
                  <a:srgbClr val="124F5B"/>
                </a:solidFill>
                <a:latin typeface="Verdana"/>
                <a:cs typeface="Verdana"/>
              </a:rPr>
              <a:t>There </a:t>
            </a:r>
            <a:r>
              <a:rPr sz="1800" spc="-35" dirty="0">
                <a:solidFill>
                  <a:srgbClr val="124F5B"/>
                </a:solidFill>
                <a:latin typeface="Verdana"/>
                <a:cs typeface="Verdana"/>
              </a:rPr>
              <a:t>is </a:t>
            </a:r>
            <a:r>
              <a:rPr sz="1800" spc="-20" dirty="0">
                <a:solidFill>
                  <a:srgbClr val="124F5B"/>
                </a:solidFill>
                <a:latin typeface="Verdana"/>
                <a:cs typeface="Verdana"/>
              </a:rPr>
              <a:t>a </a:t>
            </a:r>
            <a:r>
              <a:rPr sz="1800" spc="20" dirty="0">
                <a:solidFill>
                  <a:srgbClr val="124F5B"/>
                </a:solidFill>
                <a:latin typeface="Verdana"/>
                <a:cs typeface="Verdana"/>
              </a:rPr>
              <a:t>strong </a:t>
            </a:r>
            <a:r>
              <a:rPr sz="1800" b="1" spc="-70" dirty="0">
                <a:solidFill>
                  <a:srgbClr val="124F5B"/>
                </a:solidFill>
                <a:latin typeface="Verdana"/>
                <a:cs typeface="Verdana"/>
              </a:rPr>
              <a:t>positive  </a:t>
            </a:r>
            <a:r>
              <a:rPr sz="1800" spc="5" dirty="0">
                <a:solidFill>
                  <a:srgbClr val="124F5B"/>
                </a:solidFill>
                <a:latin typeface="Verdana"/>
                <a:cs typeface="Verdana"/>
              </a:rPr>
              <a:t>correlation </a:t>
            </a:r>
            <a:r>
              <a:rPr sz="1800" spc="40" dirty="0">
                <a:solidFill>
                  <a:srgbClr val="124F5B"/>
                </a:solidFill>
                <a:latin typeface="Verdana"/>
                <a:cs typeface="Verdana"/>
              </a:rPr>
              <a:t>between </a:t>
            </a:r>
            <a:r>
              <a:rPr sz="1800" spc="35" dirty="0">
                <a:solidFill>
                  <a:srgbClr val="124F5B"/>
                </a:solidFill>
                <a:latin typeface="Verdana"/>
                <a:cs typeface="Verdana"/>
              </a:rPr>
              <a:t>the  </a:t>
            </a:r>
            <a:r>
              <a:rPr sz="1800" b="1" spc="-90" dirty="0">
                <a:solidFill>
                  <a:srgbClr val="124F5B"/>
                </a:solidFill>
                <a:latin typeface="Verdana"/>
                <a:cs typeface="Verdana"/>
              </a:rPr>
              <a:t>Reviews </a:t>
            </a:r>
            <a:r>
              <a:rPr sz="1800" spc="50" dirty="0">
                <a:solidFill>
                  <a:srgbClr val="124F5B"/>
                </a:solidFill>
                <a:latin typeface="Verdana"/>
                <a:cs typeface="Verdana"/>
              </a:rPr>
              <a:t>and</a:t>
            </a:r>
            <a:r>
              <a:rPr sz="1800" spc="-195"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18" name="object 4">
            <a:extLst>
              <a:ext uri="{FF2B5EF4-FFF2-40B4-BE49-F238E27FC236}">
                <a16:creationId xmlns:a16="http://schemas.microsoft.com/office/drawing/2014/main" id="{A7C0A154-6A19-62BC-F341-94BD84C5C870}"/>
              </a:ext>
            </a:extLst>
          </p:cNvPr>
          <p:cNvSpPr txBox="1"/>
          <p:nvPr/>
        </p:nvSpPr>
        <p:spPr>
          <a:xfrm>
            <a:off x="319596" y="2685567"/>
            <a:ext cx="3941686" cy="961802"/>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800" dirty="0">
                <a:solidFill>
                  <a:srgbClr val="124F5B"/>
                </a:solidFill>
                <a:latin typeface="Verdana"/>
                <a:cs typeface="Verdana"/>
              </a:rPr>
              <a:t>Th</a:t>
            </a:r>
            <a:r>
              <a:rPr sz="1800" spc="10" dirty="0">
                <a:solidFill>
                  <a:srgbClr val="124F5B"/>
                </a:solidFill>
                <a:latin typeface="Verdana"/>
                <a:cs typeface="Verdana"/>
              </a:rPr>
              <a:t>e	</a:t>
            </a:r>
            <a:r>
              <a:rPr sz="1800" spc="160" dirty="0">
                <a:solidFill>
                  <a:srgbClr val="124F5B"/>
                </a:solidFill>
                <a:latin typeface="Verdana"/>
                <a:cs typeface="Verdana"/>
              </a:rPr>
              <a:t>P</a:t>
            </a:r>
            <a:r>
              <a:rPr sz="1800" spc="-65" dirty="0">
                <a:solidFill>
                  <a:srgbClr val="124F5B"/>
                </a:solidFill>
                <a:latin typeface="Verdana"/>
                <a:cs typeface="Verdana"/>
              </a:rPr>
              <a:t>r</a:t>
            </a:r>
            <a:r>
              <a:rPr sz="1800" spc="20" dirty="0">
                <a:solidFill>
                  <a:srgbClr val="124F5B"/>
                </a:solidFill>
                <a:latin typeface="Verdana"/>
                <a:cs typeface="Verdana"/>
              </a:rPr>
              <a:t>ic</a:t>
            </a:r>
            <a:r>
              <a:rPr sz="1800" spc="10" dirty="0">
                <a:solidFill>
                  <a:srgbClr val="124F5B"/>
                </a:solidFill>
                <a:latin typeface="Verdana"/>
                <a:cs typeface="Verdana"/>
              </a:rPr>
              <a:t>e</a:t>
            </a:r>
            <a:r>
              <a:rPr sz="1800" dirty="0">
                <a:solidFill>
                  <a:srgbClr val="124F5B"/>
                </a:solidFill>
                <a:latin typeface="Verdana"/>
                <a:cs typeface="Verdana"/>
              </a:rPr>
              <a:t>	</a:t>
            </a:r>
            <a:r>
              <a:rPr sz="1800" spc="-35" dirty="0">
                <a:solidFill>
                  <a:srgbClr val="124F5B"/>
                </a:solidFill>
                <a:latin typeface="Verdana"/>
                <a:cs typeface="Verdana"/>
              </a:rPr>
              <a:t>is</a:t>
            </a:r>
            <a:r>
              <a:rPr sz="1800" dirty="0">
                <a:solidFill>
                  <a:srgbClr val="124F5B"/>
                </a:solidFill>
                <a:latin typeface="Verdana"/>
                <a:cs typeface="Verdana"/>
              </a:rPr>
              <a:t>	slightly</a:t>
            </a:r>
            <a:endParaRPr sz="1800" dirty="0">
              <a:latin typeface="Verdana"/>
              <a:cs typeface="Verdana"/>
            </a:endParaRPr>
          </a:p>
          <a:p>
            <a:pPr marR="12065" algn="r">
              <a:lnSpc>
                <a:spcPct val="100000"/>
              </a:lnSpc>
              <a:spcBef>
                <a:spcPts val="325"/>
              </a:spcBef>
              <a:tabLst>
                <a:tab pos="1487805" algn="l"/>
                <a:tab pos="2879725" algn="l"/>
              </a:tabLst>
            </a:pPr>
            <a:r>
              <a:rPr sz="1800" b="1" spc="-35" dirty="0">
                <a:solidFill>
                  <a:srgbClr val="124F5B"/>
                </a:solidFill>
                <a:latin typeface="Verdana"/>
                <a:cs typeface="Verdana"/>
              </a:rPr>
              <a:t>n</a:t>
            </a:r>
            <a:r>
              <a:rPr sz="1800" b="1" spc="-60" dirty="0">
                <a:solidFill>
                  <a:srgbClr val="124F5B"/>
                </a:solidFill>
                <a:latin typeface="Verdana"/>
                <a:cs typeface="Verdana"/>
              </a:rPr>
              <a:t>egati</a:t>
            </a:r>
            <a:r>
              <a:rPr sz="1800" b="1" spc="-100" dirty="0">
                <a:solidFill>
                  <a:srgbClr val="124F5B"/>
                </a:solidFill>
                <a:latin typeface="Verdana"/>
                <a:cs typeface="Verdana"/>
              </a:rPr>
              <a:t>v</a:t>
            </a:r>
            <a:r>
              <a:rPr sz="1800" b="1" spc="-80" dirty="0">
                <a:solidFill>
                  <a:srgbClr val="124F5B"/>
                </a:solidFill>
                <a:latin typeface="Verdana"/>
                <a:cs typeface="Verdana"/>
              </a:rPr>
              <a:t>ely</a:t>
            </a:r>
            <a:r>
              <a:rPr sz="1800" b="1" dirty="0">
                <a:solidFill>
                  <a:srgbClr val="124F5B"/>
                </a:solidFill>
                <a:latin typeface="Verdana"/>
                <a:cs typeface="Verdana"/>
              </a:rPr>
              <a:t>	</a:t>
            </a:r>
            <a:r>
              <a:rPr sz="1800" spc="55" dirty="0">
                <a:solidFill>
                  <a:srgbClr val="124F5B"/>
                </a:solidFill>
                <a:latin typeface="Verdana"/>
                <a:cs typeface="Verdana"/>
              </a:rPr>
              <a:t>c</a:t>
            </a:r>
            <a:r>
              <a:rPr sz="1800" spc="-10" dirty="0">
                <a:solidFill>
                  <a:srgbClr val="124F5B"/>
                </a:solidFill>
                <a:latin typeface="Verdana"/>
                <a:cs typeface="Verdana"/>
              </a:rPr>
              <a:t>o</a:t>
            </a:r>
            <a:r>
              <a:rPr sz="1800" spc="-20" dirty="0">
                <a:solidFill>
                  <a:srgbClr val="124F5B"/>
                </a:solidFill>
                <a:latin typeface="Verdana"/>
                <a:cs typeface="Verdana"/>
              </a:rPr>
              <a:t>r</a:t>
            </a:r>
            <a:r>
              <a:rPr sz="1800" spc="-75" dirty="0">
                <a:solidFill>
                  <a:srgbClr val="124F5B"/>
                </a:solidFill>
                <a:latin typeface="Verdana"/>
                <a:cs typeface="Verdana"/>
              </a:rPr>
              <a:t>r</a:t>
            </a:r>
            <a:r>
              <a:rPr sz="1800" dirty="0">
                <a:solidFill>
                  <a:srgbClr val="124F5B"/>
                </a:solidFill>
                <a:latin typeface="Verdana"/>
                <a:cs typeface="Verdana"/>
              </a:rPr>
              <a:t>ela</a:t>
            </a:r>
            <a:r>
              <a:rPr sz="1800" spc="-35" dirty="0">
                <a:solidFill>
                  <a:srgbClr val="124F5B"/>
                </a:solidFill>
                <a:latin typeface="Verdana"/>
                <a:cs typeface="Verdana"/>
              </a:rPr>
              <a:t>t</a:t>
            </a:r>
            <a:r>
              <a:rPr sz="1800" spc="55" dirty="0">
                <a:solidFill>
                  <a:srgbClr val="124F5B"/>
                </a:solidFill>
                <a:latin typeface="Verdana"/>
                <a:cs typeface="Verdana"/>
              </a:rPr>
              <a:t>ed</a:t>
            </a:r>
            <a:r>
              <a:rPr sz="1800" dirty="0">
                <a:solidFill>
                  <a:srgbClr val="124F5B"/>
                </a:solidFill>
                <a:latin typeface="Verdana"/>
                <a:cs typeface="Verdana"/>
              </a:rPr>
              <a:t>	</a:t>
            </a:r>
            <a:r>
              <a:rPr sz="1800" spc="50" dirty="0">
                <a:solidFill>
                  <a:srgbClr val="124F5B"/>
                </a:solidFill>
                <a:latin typeface="Verdana"/>
                <a:cs typeface="Verdana"/>
              </a:rPr>
              <a:t>with</a:t>
            </a:r>
            <a:endParaRPr sz="1800" dirty="0">
              <a:latin typeface="Verdana"/>
              <a:cs typeface="Verdana"/>
            </a:endParaRPr>
          </a:p>
          <a:p>
            <a:pPr marR="5080" algn="r">
              <a:lnSpc>
                <a:spcPct val="100000"/>
              </a:lnSpc>
              <a:spcBef>
                <a:spcPts val="325"/>
              </a:spcBef>
            </a:pPr>
            <a:r>
              <a:rPr sz="1800" spc="30" dirty="0">
                <a:solidFill>
                  <a:srgbClr val="124F5B"/>
                </a:solidFill>
                <a:latin typeface="Verdana"/>
                <a:cs typeface="Verdana"/>
              </a:rPr>
              <a:t>an</a:t>
            </a:r>
            <a:r>
              <a:rPr sz="1800" spc="95" dirty="0">
                <a:solidFill>
                  <a:srgbClr val="124F5B"/>
                </a:solidFill>
                <a:latin typeface="Verdana"/>
                <a:cs typeface="Verdana"/>
              </a:rPr>
              <a:t>d</a:t>
            </a:r>
            <a:endParaRPr sz="1800" dirty="0">
              <a:latin typeface="Verdana"/>
              <a:cs typeface="Verdana"/>
            </a:endParaRPr>
          </a:p>
        </p:txBody>
      </p:sp>
      <p:sp>
        <p:nvSpPr>
          <p:cNvPr id="19" name="object 5">
            <a:extLst>
              <a:ext uri="{FF2B5EF4-FFF2-40B4-BE49-F238E27FC236}">
                <a16:creationId xmlns:a16="http://schemas.microsoft.com/office/drawing/2014/main" id="{C88B7557-9C0A-4036-B540-3C20D5AA8C71}"/>
              </a:ext>
            </a:extLst>
          </p:cNvPr>
          <p:cNvSpPr txBox="1"/>
          <p:nvPr/>
        </p:nvSpPr>
        <p:spPr>
          <a:xfrm>
            <a:off x="923278" y="3400290"/>
            <a:ext cx="2885242" cy="618118"/>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Verdana"/>
                <a:cs typeface="Verdana"/>
              </a:rPr>
              <a:t>th</a:t>
            </a:r>
            <a:r>
              <a:rPr sz="1800" spc="10" dirty="0">
                <a:solidFill>
                  <a:srgbClr val="124F5B"/>
                </a:solidFill>
                <a:latin typeface="Verdana"/>
                <a:cs typeface="Verdana"/>
              </a:rPr>
              <a:t>e	</a:t>
            </a:r>
            <a:r>
              <a:rPr sz="1800" b="1" spc="-95" dirty="0">
                <a:solidFill>
                  <a:srgbClr val="124F5B"/>
                </a:solidFill>
                <a:latin typeface="Verdana"/>
                <a:cs typeface="Verdana"/>
              </a:rPr>
              <a:t>R</a:t>
            </a:r>
            <a:r>
              <a:rPr sz="1800" b="1" spc="-55" dirty="0">
                <a:solidFill>
                  <a:srgbClr val="124F5B"/>
                </a:solidFill>
                <a:latin typeface="Verdana"/>
                <a:cs typeface="Verdana"/>
              </a:rPr>
              <a:t>ati</a:t>
            </a:r>
            <a:r>
              <a:rPr sz="1800" b="1" spc="-75" dirty="0">
                <a:solidFill>
                  <a:srgbClr val="124F5B"/>
                </a:solidFill>
                <a:latin typeface="Verdana"/>
                <a:cs typeface="Verdana"/>
              </a:rPr>
              <a:t>n</a:t>
            </a:r>
            <a:r>
              <a:rPr sz="1800" b="1" dirty="0">
                <a:solidFill>
                  <a:srgbClr val="124F5B"/>
                </a:solidFill>
                <a:latin typeface="Verdana"/>
                <a:cs typeface="Verdana"/>
              </a:rPr>
              <a:t>g</a:t>
            </a:r>
            <a:r>
              <a:rPr sz="1800" spc="-275" dirty="0">
                <a:solidFill>
                  <a:srgbClr val="124F5B"/>
                </a:solidFill>
                <a:latin typeface="Verdana"/>
                <a:cs typeface="Verdana"/>
              </a:rPr>
              <a:t>,</a:t>
            </a:r>
            <a:r>
              <a:rPr sz="1800" dirty="0">
                <a:solidFill>
                  <a:srgbClr val="124F5B"/>
                </a:solidFill>
                <a:latin typeface="Verdana"/>
                <a:cs typeface="Verdana"/>
              </a:rPr>
              <a:t>	</a:t>
            </a:r>
            <a:r>
              <a:rPr sz="1800" b="1" spc="-80" dirty="0">
                <a:solidFill>
                  <a:srgbClr val="124F5B"/>
                </a:solidFill>
                <a:latin typeface="Verdana"/>
                <a:cs typeface="Verdana"/>
              </a:rPr>
              <a:t>R</a:t>
            </a:r>
            <a:r>
              <a:rPr sz="1800" b="1" spc="-90" dirty="0">
                <a:solidFill>
                  <a:srgbClr val="124F5B"/>
                </a:solidFill>
                <a:latin typeface="Verdana"/>
                <a:cs typeface="Verdana"/>
              </a:rPr>
              <a:t>e</a:t>
            </a:r>
            <a:r>
              <a:rPr sz="1800" b="1" spc="-70" dirty="0">
                <a:solidFill>
                  <a:srgbClr val="124F5B"/>
                </a:solidFill>
                <a:latin typeface="Verdana"/>
                <a:cs typeface="Verdana"/>
              </a:rPr>
              <a:t>vi</a:t>
            </a:r>
            <a:r>
              <a:rPr sz="1800" b="1" spc="-114" dirty="0">
                <a:solidFill>
                  <a:srgbClr val="124F5B"/>
                </a:solidFill>
                <a:latin typeface="Verdana"/>
                <a:cs typeface="Verdana"/>
              </a:rPr>
              <a:t>e</a:t>
            </a:r>
            <a:r>
              <a:rPr sz="1800" b="1" spc="-95" dirty="0">
                <a:solidFill>
                  <a:srgbClr val="124F5B"/>
                </a:solidFill>
                <a:latin typeface="Verdana"/>
                <a:cs typeface="Verdana"/>
              </a:rPr>
              <a:t>w</a:t>
            </a:r>
            <a:r>
              <a:rPr sz="1800" b="1" spc="-114" dirty="0">
                <a:solidFill>
                  <a:srgbClr val="124F5B"/>
                </a:solidFill>
                <a:latin typeface="Verdana"/>
                <a:cs typeface="Verdana"/>
              </a:rPr>
              <a:t>s</a:t>
            </a:r>
            <a:r>
              <a:rPr sz="1800" spc="-270"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20" name="object 6">
            <a:extLst>
              <a:ext uri="{FF2B5EF4-FFF2-40B4-BE49-F238E27FC236}">
                <a16:creationId xmlns:a16="http://schemas.microsoft.com/office/drawing/2014/main" id="{107C4073-A9BF-1529-55CB-DF8750150411}"/>
              </a:ext>
            </a:extLst>
          </p:cNvPr>
          <p:cNvSpPr txBox="1"/>
          <p:nvPr/>
        </p:nvSpPr>
        <p:spPr>
          <a:xfrm>
            <a:off x="435003" y="1526958"/>
            <a:ext cx="3756654" cy="936667"/>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Verdana"/>
                <a:cs typeface="Verdana"/>
              </a:rPr>
              <a:t>The </a:t>
            </a:r>
            <a:r>
              <a:rPr sz="1800" b="1" spc="-55" dirty="0">
                <a:solidFill>
                  <a:srgbClr val="124F5B"/>
                </a:solidFill>
                <a:latin typeface="Verdana"/>
                <a:cs typeface="Verdana"/>
              </a:rPr>
              <a:t>Rating </a:t>
            </a:r>
            <a:r>
              <a:rPr sz="1800" spc="-35" dirty="0">
                <a:solidFill>
                  <a:srgbClr val="124F5B"/>
                </a:solidFill>
                <a:latin typeface="Verdana"/>
                <a:cs typeface="Verdana"/>
              </a:rPr>
              <a:t>is </a:t>
            </a:r>
            <a:r>
              <a:rPr sz="1800" dirty="0">
                <a:solidFill>
                  <a:srgbClr val="124F5B"/>
                </a:solidFill>
                <a:latin typeface="Verdana"/>
                <a:cs typeface="Verdana"/>
              </a:rPr>
              <a:t>slightly  </a:t>
            </a:r>
            <a:r>
              <a:rPr sz="1800" b="1" spc="-75" dirty="0">
                <a:solidFill>
                  <a:srgbClr val="124F5B"/>
                </a:solidFill>
                <a:latin typeface="Verdana"/>
                <a:cs typeface="Verdana"/>
              </a:rPr>
              <a:t>positively </a:t>
            </a:r>
            <a:r>
              <a:rPr sz="1800" dirty="0">
                <a:solidFill>
                  <a:srgbClr val="124F5B"/>
                </a:solidFill>
                <a:latin typeface="Verdana"/>
                <a:cs typeface="Verdana"/>
              </a:rPr>
              <a:t>correlated </a:t>
            </a:r>
            <a:r>
              <a:rPr sz="1800" spc="50" dirty="0">
                <a:solidFill>
                  <a:srgbClr val="124F5B"/>
                </a:solidFill>
                <a:latin typeface="Verdana"/>
                <a:cs typeface="Verdana"/>
              </a:rPr>
              <a:t>with</a:t>
            </a:r>
            <a:r>
              <a:rPr sz="1800" spc="-380" dirty="0">
                <a:solidFill>
                  <a:srgbClr val="124F5B"/>
                </a:solidFill>
                <a:latin typeface="Verdana"/>
                <a:cs typeface="Verdana"/>
              </a:rPr>
              <a:t> </a:t>
            </a:r>
            <a:r>
              <a:rPr sz="1800" spc="35" dirty="0">
                <a:solidFill>
                  <a:srgbClr val="124F5B"/>
                </a:solidFill>
                <a:latin typeface="Verdana"/>
                <a:cs typeface="Verdana"/>
              </a:rPr>
              <a:t>the  </a:t>
            </a:r>
            <a:r>
              <a:rPr sz="1800" b="1" spc="-120" dirty="0">
                <a:solidFill>
                  <a:srgbClr val="124F5B"/>
                </a:solidFill>
                <a:latin typeface="Verdana"/>
                <a:cs typeface="Verdana"/>
              </a:rPr>
              <a:t>Installs </a:t>
            </a:r>
            <a:r>
              <a:rPr sz="1800" spc="50" dirty="0">
                <a:solidFill>
                  <a:srgbClr val="124F5B"/>
                </a:solidFill>
                <a:latin typeface="Verdana"/>
                <a:cs typeface="Verdana"/>
              </a:rPr>
              <a:t>and</a:t>
            </a:r>
            <a:r>
              <a:rPr sz="1800" spc="-160" dirty="0">
                <a:solidFill>
                  <a:srgbClr val="124F5B"/>
                </a:solidFill>
                <a:latin typeface="Verdana"/>
                <a:cs typeface="Verdana"/>
              </a:rPr>
              <a:t> </a:t>
            </a:r>
            <a:r>
              <a:rPr sz="1800" b="1" spc="-114" dirty="0">
                <a:solidFill>
                  <a:srgbClr val="124F5B"/>
                </a:solidFill>
                <a:latin typeface="Verdana"/>
                <a:cs typeface="Verdana"/>
              </a:rPr>
              <a:t>Reviews</a:t>
            </a:r>
            <a:r>
              <a:rPr sz="1800" spc="-114" dirty="0">
                <a:solidFill>
                  <a:srgbClr val="124F5B"/>
                </a:solidFill>
                <a:latin typeface="Verdana"/>
                <a:cs typeface="Verdana"/>
              </a:rPr>
              <a:t>.</a:t>
            </a:r>
            <a:endParaRPr sz="1800" dirty="0">
              <a:latin typeface="Verdana"/>
              <a:cs typeface="Verdana"/>
            </a:endParaRPr>
          </a:p>
        </p:txBody>
      </p:sp>
      <p:pic>
        <p:nvPicPr>
          <p:cNvPr id="21" name="Picture 2">
            <a:extLst>
              <a:ext uri="{FF2B5EF4-FFF2-40B4-BE49-F238E27FC236}">
                <a16:creationId xmlns:a16="http://schemas.microsoft.com/office/drawing/2014/main" id="{6A565EBE-08A7-D7A4-B76B-7B06FF4D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1078" y="1056443"/>
            <a:ext cx="6317321" cy="546921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34E9C08-C1EF-25BC-D29C-F969072F0AC7}"/>
              </a:ext>
            </a:extLst>
          </p:cNvPr>
          <p:cNvSpPr/>
          <p:nvPr/>
        </p:nvSpPr>
        <p:spPr>
          <a:xfrm>
            <a:off x="319597" y="1400209"/>
            <a:ext cx="4190260" cy="39308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bject 13">
            <a:extLst>
              <a:ext uri="{FF2B5EF4-FFF2-40B4-BE49-F238E27FC236}">
                <a16:creationId xmlns:a16="http://schemas.microsoft.com/office/drawing/2014/main" id="{51156184-749E-8BEB-5709-22BC965054CF}"/>
              </a:ext>
            </a:extLst>
          </p:cNvPr>
          <p:cNvSpPr/>
          <p:nvPr/>
        </p:nvSpPr>
        <p:spPr>
          <a:xfrm>
            <a:off x="435002" y="396513"/>
            <a:ext cx="671718" cy="5690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84635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E7D52C6146484B98EAE9F293F1ED3B" ma:contentTypeVersion="2" ma:contentTypeDescription="Create a new document." ma:contentTypeScope="" ma:versionID="7bf13addc2deaaa36a33b9317c6fc563">
  <xsd:schema xmlns:xsd="http://www.w3.org/2001/XMLSchema" xmlns:xs="http://www.w3.org/2001/XMLSchema" xmlns:p="http://schemas.microsoft.com/office/2006/metadata/properties" xmlns:ns3="4c57720b-1443-4599-8899-afd3986bd28c" targetNamespace="http://schemas.microsoft.com/office/2006/metadata/properties" ma:root="true" ma:fieldsID="bad01c80a923a4aeafa90e190e132601" ns3:_="">
    <xsd:import namespace="4c57720b-1443-4599-8899-afd3986bd28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57720b-1443-4599-8899-afd3986bd2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59A65F-5DF9-4EFC-9FBE-257EB761E54C}">
  <ds:schemaRefs>
    <ds:schemaRef ds:uri="http://schemas.microsoft.com/sharepoint/v3/contenttype/forms"/>
  </ds:schemaRefs>
</ds:datastoreItem>
</file>

<file path=customXml/itemProps2.xml><?xml version="1.0" encoding="utf-8"?>
<ds:datastoreItem xmlns:ds="http://schemas.openxmlformats.org/officeDocument/2006/customXml" ds:itemID="{F90FA069-8200-40B1-B48B-5DDAC82B82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57720b-1443-4599-8899-afd3986bd2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5BBBB8-48EA-47D2-88B9-0D2458F2B5BC}">
  <ds:schemaRefs>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http://www.w3.org/XML/1998/namespace"/>
    <ds:schemaRef ds:uri="http://purl.org/dc/dcmitype/"/>
    <ds:schemaRef ds:uri="http://purl.org/dc/terms/"/>
    <ds:schemaRef ds:uri="http://schemas.microsoft.com/office/2006/metadata/properties"/>
    <ds:schemaRef ds:uri="4c57720b-1443-4599-8899-afd3986bd28c"/>
  </ds:schemaRefs>
</ds:datastoreItem>
</file>

<file path=docProps/app.xml><?xml version="1.0" encoding="utf-8"?>
<Properties xmlns="http://schemas.openxmlformats.org/officeDocument/2006/extended-properties" xmlns:vt="http://schemas.openxmlformats.org/officeDocument/2006/docPropsVTypes">
  <TotalTime>1875</TotalTime>
  <Words>1878</Words>
  <Application>Microsoft Office PowerPoint</Application>
  <PresentationFormat>Widescreen</PresentationFormat>
  <Paragraphs>201</Paragraphs>
  <Slides>31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AoyagiKouzanFontT</vt:lpstr>
      <vt:lpstr>Arial</vt:lpstr>
      <vt:lpstr>Arial MT</vt:lpstr>
      <vt:lpstr>Calibri</vt:lpstr>
      <vt:lpstr>Calibri Light</vt:lpstr>
      <vt:lpstr>Courier New</vt:lpstr>
      <vt:lpstr>Montserrat</vt:lpstr>
      <vt:lpstr>Old Standard TT</vt:lpstr>
      <vt:lpstr>Roboto</vt:lpstr>
      <vt:lpstr>var(--colab-chrome-font-family)</vt:lpstr>
      <vt:lpstr>Verdana</vt:lpstr>
      <vt:lpstr>Wingdings</vt:lpstr>
      <vt:lpstr>Office Theme</vt:lpstr>
      <vt:lpstr>PowerPoint Presentation</vt:lpstr>
      <vt:lpstr>WHY ANALYZE THE GOOGLE PLAY  STORE?</vt:lpstr>
      <vt:lpstr>                Introduction </vt:lpstr>
      <vt:lpstr>  Problem statements:</vt:lpstr>
      <vt:lpstr>   Agenda </vt:lpstr>
      <vt:lpstr>Dataset Preparation</vt:lpstr>
      <vt:lpstr>Attributes in User reviews</vt:lpstr>
      <vt:lpstr>OVERVIEW OF ANALYSIS</vt:lpstr>
      <vt:lpstr>Correlation Heatmap</vt:lpstr>
      <vt:lpstr>Percentage of Paid apps v/s Free apps </vt:lpstr>
      <vt:lpstr>Correlation Heatmap</vt:lpstr>
      <vt:lpstr>  A Line Plot of Average Rating of Each  Category of Apps  </vt:lpstr>
      <vt:lpstr>Basic Pie chart to View Distribution of Apps Across Various Categories</vt:lpstr>
      <vt:lpstr>Mean Install of Each Category</vt:lpstr>
      <vt:lpstr>Top 10 Genres of Apps</vt:lpstr>
      <vt:lpstr>Distribution of Ratings of the apps</vt:lpstr>
      <vt:lpstr>The average count of the number of reviews for each category of apps? </vt:lpstr>
      <vt:lpstr> The top 10 expensive Apps in Playstore? </vt:lpstr>
      <vt:lpstr>The Count Of Different Age Category Of Target Audience.</vt:lpstr>
      <vt:lpstr>Top 10 Install Apps</vt:lpstr>
      <vt:lpstr>Android Version based on each Category</vt:lpstr>
      <vt:lpstr>Does the last update date has an effect on rating? </vt:lpstr>
      <vt:lpstr> The distribution of rating per number of installs and type (paid or free)? </vt:lpstr>
      <vt:lpstr> Is there any co-relation between rating, reviews and price columns together?. </vt:lpstr>
      <vt:lpstr>Histogram of Subjectivity </vt:lpstr>
      <vt:lpstr>Is sentiment subjectivity proportional to sentiment polarity? </vt:lpstr>
      <vt:lpstr>Percentage of Review Sentiments </vt:lpstr>
      <vt:lpstr>Co-Relation in merged data frame </vt:lpstr>
      <vt:lpstr>Challenges Faced </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 singh</dc:creator>
  <cp:lastModifiedBy>Deepak singh</cp:lastModifiedBy>
  <cp:revision>4</cp:revision>
  <dcterms:created xsi:type="dcterms:W3CDTF">2022-11-18T08:11:05Z</dcterms:created>
  <dcterms:modified xsi:type="dcterms:W3CDTF">2023-01-06T07:20:20Z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2022-11-18T10:32:29Z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36a55eeb-476a-44b4-8c0e-024d31757030</vt:lpwstr>
  </property>
  <property fmtid="{D5CDD505-2E9C-101B-9397-08002B2CF9AE}" pid="7" name="MSIP_Label_defa4170-0d19-0005-0004-bc88714345d2_ActionId">
    <vt:lpwstr>7c6be032-28af-40b9-bbb3-85cdb3440204</vt:lpwstr>
  </property>
  <property fmtid="{D5CDD505-2E9C-101B-9397-08002B2CF9AE}" pid="8" name="MSIP_Label_defa4170-0d19-0005-0004-bc88714345d2_ContentBits">
    <vt:lpwstr>0</vt:lpwstr>
  </property>
  <property fmtid="{D5CDD505-2E9C-101B-9397-08002B2CF9AE}" pid="9" name="ContentTypeId">
    <vt:lpwstr>0x010100F5E7D52C6146484B98EAE9F293F1ED3B</vt:lpwstr>
  </property>
</Properties>
</file>